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6" r:id="rId1"/>
    <p:sldMasterId id="2147483783" r:id="rId2"/>
    <p:sldMasterId id="2147483785" r:id="rId3"/>
    <p:sldMasterId id="2147483787" r:id="rId4"/>
    <p:sldMasterId id="2147483789" r:id="rId5"/>
    <p:sldMasterId id="2147483799" r:id="rId6"/>
    <p:sldMasterId id="2147483801" r:id="rId7"/>
    <p:sldMasterId id="2147483807" r:id="rId8"/>
    <p:sldMasterId id="2147483809" r:id="rId9"/>
    <p:sldMasterId id="2147483811" r:id="rId10"/>
    <p:sldMasterId id="2147483815" r:id="rId11"/>
    <p:sldMasterId id="2147483817" r:id="rId12"/>
    <p:sldMasterId id="2147483819" r:id="rId13"/>
  </p:sldMasterIdLst>
  <p:notesMasterIdLst>
    <p:notesMasterId r:id="rId66"/>
  </p:notesMasterIdLst>
  <p:handoutMasterIdLst>
    <p:handoutMasterId r:id="rId67"/>
  </p:handoutMasterIdLst>
  <p:sldIdLst>
    <p:sldId id="442" r:id="rId14"/>
    <p:sldId id="368" r:id="rId15"/>
    <p:sldId id="376" r:id="rId16"/>
    <p:sldId id="378" r:id="rId17"/>
    <p:sldId id="448" r:id="rId18"/>
    <p:sldId id="449" r:id="rId19"/>
    <p:sldId id="377" r:id="rId20"/>
    <p:sldId id="450" r:id="rId21"/>
    <p:sldId id="401" r:id="rId22"/>
    <p:sldId id="379" r:id="rId23"/>
    <p:sldId id="434" r:id="rId24"/>
    <p:sldId id="402" r:id="rId25"/>
    <p:sldId id="419" r:id="rId26"/>
    <p:sldId id="451" r:id="rId27"/>
    <p:sldId id="380" r:id="rId28"/>
    <p:sldId id="435" r:id="rId29"/>
    <p:sldId id="381" r:id="rId30"/>
    <p:sldId id="436" r:id="rId31"/>
    <p:sldId id="410" r:id="rId32"/>
    <p:sldId id="382" r:id="rId33"/>
    <p:sldId id="428" r:id="rId34"/>
    <p:sldId id="411" r:id="rId35"/>
    <p:sldId id="383" r:id="rId36"/>
    <p:sldId id="384" r:id="rId37"/>
    <p:sldId id="429" r:id="rId38"/>
    <p:sldId id="439" r:id="rId39"/>
    <p:sldId id="438" r:id="rId40"/>
    <p:sldId id="386" r:id="rId41"/>
    <p:sldId id="456" r:id="rId42"/>
    <p:sldId id="387" r:id="rId43"/>
    <p:sldId id="457" r:id="rId44"/>
    <p:sldId id="388" r:id="rId45"/>
    <p:sldId id="422" r:id="rId46"/>
    <p:sldId id="389" r:id="rId47"/>
    <p:sldId id="390" r:id="rId48"/>
    <p:sldId id="460" r:id="rId49"/>
    <p:sldId id="395" r:id="rId50"/>
    <p:sldId id="392" r:id="rId51"/>
    <p:sldId id="461" r:id="rId52"/>
    <p:sldId id="393" r:id="rId53"/>
    <p:sldId id="462" r:id="rId54"/>
    <p:sldId id="396" r:id="rId55"/>
    <p:sldId id="394" r:id="rId56"/>
    <p:sldId id="391" r:id="rId57"/>
    <p:sldId id="397" r:id="rId58"/>
    <p:sldId id="398" r:id="rId59"/>
    <p:sldId id="464" r:id="rId60"/>
    <p:sldId id="423" r:id="rId61"/>
    <p:sldId id="465" r:id="rId62"/>
    <p:sldId id="399" r:id="rId63"/>
    <p:sldId id="400" r:id="rId64"/>
    <p:sldId id="466" r:id="rId6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1715" autoAdjust="0"/>
  </p:normalViewPr>
  <p:slideViewPr>
    <p:cSldViewPr>
      <p:cViewPr>
        <p:scale>
          <a:sx n="100" d="100"/>
          <a:sy n="100" d="100"/>
        </p:scale>
        <p:origin x="238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61A1E5-1205-47A5-AA6E-C748F275C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42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8A8227-539E-4B3F-98F3-603FDC11F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0615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3077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0007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062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677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7838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4527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005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8043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1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095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0167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022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8037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9224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2378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7008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6115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682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8662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1241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6190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2631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6235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082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62268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7377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204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02126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6653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00284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9857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1727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92704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782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679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72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74" indent="-291144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6457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30405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96236" indent="-232915"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6206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302789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93727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959556" indent="-23291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295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854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2A61A4"/>
                </a:solidFill>
              </a:rPr>
              <a:t>Lecture Presentation by 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Patty </a:t>
            </a:r>
            <a:r>
              <a:rPr lang="en-US" sz="1600" dirty="0" err="1" smtClean="0">
                <a:solidFill>
                  <a:srgbClr val="2A61A4"/>
                </a:solidFill>
              </a:rPr>
              <a:t>Bostwick</a:t>
            </a:r>
            <a:r>
              <a:rPr lang="en-US" sz="1600" dirty="0" smtClean="0">
                <a:solidFill>
                  <a:srgbClr val="2A61A4"/>
                </a:solidFill>
              </a:rPr>
              <a:t>-Taylor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Florence-Darlington Technical College</a:t>
            </a:r>
            <a:endParaRPr lang="en-US" sz="1600" dirty="0">
              <a:solidFill>
                <a:srgbClr val="2A61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</a:rPr>
              <a:t>Chapter 4</a:t>
            </a:r>
            <a:endParaRPr lang="en-US" sz="4000" b="1" dirty="0">
              <a:solidFill>
                <a:srgbClr val="2A61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</a:rPr>
              <a:t>Skin and Body Membranes</a:t>
            </a:r>
            <a:endParaRPr lang="en-US" sz="3000" b="0" dirty="0">
              <a:solidFill>
                <a:srgbClr val="E44E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5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6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6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8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2800" y="2187575"/>
            <a:ext cx="1524000" cy="1470025"/>
          </a:xfrm>
        </p:spPr>
        <p:txBody>
          <a:bodyPr anchor="ctr"/>
          <a:lstStyle>
            <a:lvl1pPr>
              <a:defRPr sz="7200" i="1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419600"/>
            <a:ext cx="3657600" cy="1752600"/>
          </a:xfrm>
        </p:spPr>
        <p:txBody>
          <a:bodyPr/>
          <a:lstStyle>
            <a:lvl1pPr marL="0" indent="0">
              <a:buFont typeface="Arial" charset="0"/>
              <a:buNone/>
              <a:defRPr sz="39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893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18" y="6560478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844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744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7592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138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62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405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6105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186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15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8885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0815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7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457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Layers of the Epidermis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epidermis is composed of up to five layers</a:t>
            </a:r>
          </a:p>
          <a:p>
            <a:r>
              <a:rPr lang="en-US" altLang="en-US" dirty="0" smtClean="0"/>
              <a:t>The epidermis is avascular</a:t>
            </a:r>
          </a:p>
          <a:p>
            <a:r>
              <a:rPr lang="en-US" altLang="en-US" dirty="0" smtClean="0"/>
              <a:t>Most of the cells in the epidermis are keratinocytes</a:t>
            </a:r>
          </a:p>
          <a:p>
            <a:pPr lvl="1"/>
            <a:r>
              <a:rPr lang="en-US" altLang="en-US" dirty="0" smtClean="0"/>
              <a:t>Keratin, a fibrous protein, makes the epidermis tough</a:t>
            </a:r>
          </a:p>
          <a:p>
            <a:r>
              <a:rPr lang="en-US" altLang="en-US" dirty="0" smtClean="0"/>
              <a:t>The layers are covered, next, from deepest to most superficial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560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Layers of the Epidermis</a:t>
            </a:r>
          </a:p>
        </p:txBody>
      </p:sp>
      <p:sp>
        <p:nvSpPr>
          <p:cNvPr id="2560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Stratum basale (stratum germinativum)</a:t>
            </a:r>
          </a:p>
          <a:p>
            <a:pPr lvl="1"/>
            <a:r>
              <a:rPr lang="en-US" altLang="en-US" smtClean="0"/>
              <a:t>Deepest layer of epidermis</a:t>
            </a:r>
          </a:p>
          <a:p>
            <a:pPr lvl="1"/>
            <a:r>
              <a:rPr lang="en-US" altLang="en-US" smtClean="0"/>
              <a:t>Lies next to dermis </a:t>
            </a:r>
          </a:p>
          <a:p>
            <a:pPr lvl="1"/>
            <a:r>
              <a:rPr lang="en-US" altLang="en-US" smtClean="0"/>
              <a:t>Wavy borderline with the dermis anchors the two together</a:t>
            </a:r>
          </a:p>
          <a:p>
            <a:pPr lvl="1"/>
            <a:r>
              <a:rPr lang="en-US" altLang="en-US" smtClean="0"/>
              <a:t>Cells undergoing mitosis</a:t>
            </a:r>
          </a:p>
          <a:p>
            <a:pPr lvl="1"/>
            <a:r>
              <a:rPr lang="en-US" altLang="en-US" smtClean="0"/>
              <a:t>Daughter cells are pushed upward to become the more superficial layers</a:t>
            </a:r>
          </a:p>
          <a:p>
            <a:r>
              <a:rPr lang="en-US" altLang="en-US" smtClean="0"/>
              <a:t>Stratum spinosum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662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Layers of the Epidermis</a:t>
            </a:r>
          </a:p>
        </p:txBody>
      </p:sp>
      <p:sp>
        <p:nvSpPr>
          <p:cNvPr id="2662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Stratum </a:t>
            </a:r>
            <a:r>
              <a:rPr lang="en-US" altLang="en-US" dirty="0" err="1" smtClean="0"/>
              <a:t>granulosum</a:t>
            </a:r>
            <a:endParaRPr lang="en-US" altLang="en-US" dirty="0" smtClean="0"/>
          </a:p>
          <a:p>
            <a:r>
              <a:rPr lang="en-US" altLang="en-US" dirty="0" smtClean="0"/>
              <a:t>Stratum </a:t>
            </a:r>
            <a:r>
              <a:rPr lang="en-US" altLang="en-US" dirty="0" err="1" smtClean="0"/>
              <a:t>lucidum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Formed from dead cells of the deeper strata</a:t>
            </a:r>
          </a:p>
          <a:p>
            <a:pPr lvl="1"/>
            <a:r>
              <a:rPr lang="en-US" altLang="en-US" dirty="0" smtClean="0"/>
              <a:t>Occurs </a:t>
            </a:r>
            <a:r>
              <a:rPr lang="en-US" altLang="en-US" i="1" dirty="0" smtClean="0"/>
              <a:t>only</a:t>
            </a:r>
            <a:r>
              <a:rPr lang="en-US" altLang="en-US" dirty="0" smtClean="0"/>
              <a:t> in thick, hairless skin of the palms of hands and soles of feet</a:t>
            </a:r>
          </a:p>
          <a:p>
            <a:r>
              <a:rPr lang="en-US" altLang="en-US" dirty="0" smtClean="0"/>
              <a:t>Stratum </a:t>
            </a:r>
            <a:r>
              <a:rPr lang="en-US" altLang="en-US" dirty="0" err="1" smtClean="0"/>
              <a:t>corneum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Outermost layer of epidermis</a:t>
            </a:r>
          </a:p>
          <a:p>
            <a:pPr lvl="1"/>
            <a:r>
              <a:rPr lang="en-US" altLang="en-US" dirty="0" smtClean="0"/>
              <a:t>Shingle-like dead cells are filled with keratin (protective protein prevents water loss from skin)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Layers of the Epidermis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Summary of layers from deepest to most superficial</a:t>
            </a:r>
          </a:p>
          <a:p>
            <a:pPr lvl="1"/>
            <a:r>
              <a:rPr lang="en-US" altLang="en-US" smtClean="0"/>
              <a:t>Stratum basale</a:t>
            </a:r>
          </a:p>
          <a:p>
            <a:pPr lvl="1"/>
            <a:r>
              <a:rPr lang="en-US" altLang="en-US" smtClean="0"/>
              <a:t>Stratum spinosum</a:t>
            </a:r>
          </a:p>
          <a:p>
            <a:pPr lvl="1"/>
            <a:r>
              <a:rPr lang="en-US" altLang="en-US" smtClean="0"/>
              <a:t>Stratum granulosum</a:t>
            </a:r>
          </a:p>
          <a:p>
            <a:pPr lvl="1"/>
            <a:r>
              <a:rPr lang="en-US" altLang="en-US" smtClean="0"/>
              <a:t>Stratum lucidum (thick, hairless skin only)</a:t>
            </a:r>
          </a:p>
          <a:p>
            <a:pPr lvl="1"/>
            <a:r>
              <a:rPr lang="en-US" altLang="en-US" smtClean="0"/>
              <a:t>Stratum corneum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9241" descr="figure_04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405384" y="179496"/>
            <a:ext cx="8333232" cy="64174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4.4 The main structural features of the epidermis. </a:t>
            </a: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2503678" y="858312"/>
            <a:ext cx="1196254" cy="22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Desmosomes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Bracket 8"/>
          <p:cNvSpPr/>
          <p:nvPr/>
        </p:nvSpPr>
        <p:spPr bwMode="auto">
          <a:xfrm>
            <a:off x="5346700" y="2856443"/>
            <a:ext cx="94545" cy="1780118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5436309" y="3669600"/>
            <a:ext cx="145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633523" y="1228025"/>
            <a:ext cx="3121008" cy="92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Stratum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corneum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.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Cells are dead;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represented only by flat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membranous sacs filled with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keratin. Glycolipids in extracellular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space.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ight Bracket 24"/>
          <p:cNvSpPr/>
          <p:nvPr/>
        </p:nvSpPr>
        <p:spPr bwMode="auto">
          <a:xfrm>
            <a:off x="5346700" y="2357968"/>
            <a:ext cx="94545" cy="472018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5436309" y="2593275"/>
            <a:ext cx="145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ight Bracket 27"/>
          <p:cNvSpPr/>
          <p:nvPr/>
        </p:nvSpPr>
        <p:spPr bwMode="auto">
          <a:xfrm>
            <a:off x="5346700" y="4678892"/>
            <a:ext cx="94545" cy="494243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5436309" y="4939600"/>
            <a:ext cx="145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441950" y="5952425"/>
            <a:ext cx="1397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344235" y="5206300"/>
            <a:ext cx="1072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445125" y="5204886"/>
            <a:ext cx="0" cy="13620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5445125" y="1688522"/>
            <a:ext cx="1365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5346700" y="2330294"/>
            <a:ext cx="98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5445125" y="1159935"/>
            <a:ext cx="0" cy="11715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629290" y="2328695"/>
            <a:ext cx="3078676" cy="63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Stratum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granulosum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.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Cells are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flattened, organelles are deteriorating;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cytoplasm full of granules.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629290" y="3412429"/>
            <a:ext cx="2875476" cy="63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Stratum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spinosum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.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Cells contain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thick bundles of intermediate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filaments made of pre-keratin.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629290" y="4572358"/>
            <a:ext cx="3019410" cy="7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Stratum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basale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.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Cells are actively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dividing stem cells; some newly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formed cells become part of the more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superficial layers.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629290" y="5855060"/>
            <a:ext cx="695310" cy="2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Dermis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71800" y="1075269"/>
            <a:ext cx="0" cy="213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971800" y="2243669"/>
            <a:ext cx="397933" cy="812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683000" y="550336"/>
            <a:ext cx="0" cy="2311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683000" y="1587503"/>
            <a:ext cx="482600" cy="1833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4563534" y="1102786"/>
            <a:ext cx="0" cy="2406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210645" y="316445"/>
            <a:ext cx="1196254" cy="22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Keratinocytes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4099645" y="672044"/>
            <a:ext cx="1162388" cy="43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Epidermal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dendritic cell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>
            <a:off x="4423833" y="4868336"/>
            <a:ext cx="8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4508500" y="4864103"/>
            <a:ext cx="165100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842824" y="4771326"/>
            <a:ext cx="648744" cy="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Merkel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22" name="Straight Connector 9221"/>
          <p:cNvCxnSpPr/>
          <p:nvPr/>
        </p:nvCxnSpPr>
        <p:spPr bwMode="auto">
          <a:xfrm flipV="1">
            <a:off x="3039533" y="6083303"/>
            <a:ext cx="0" cy="8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 flipV="1">
            <a:off x="2908300" y="5918203"/>
            <a:ext cx="131233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3039533" y="5875869"/>
            <a:ext cx="787400" cy="207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2572824" y="6134458"/>
            <a:ext cx="1122876" cy="23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Melanocytes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3711590" y="6134458"/>
            <a:ext cx="801142" cy="4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Melanin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granules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4042833" y="6053669"/>
            <a:ext cx="0" cy="8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4042834" y="5503336"/>
            <a:ext cx="62441" cy="550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4042833" y="5389036"/>
            <a:ext cx="256117" cy="6646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4906433" y="5884336"/>
            <a:ext cx="0" cy="709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4772026" y="5785912"/>
            <a:ext cx="133349" cy="1015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4559315" y="5943958"/>
            <a:ext cx="742935" cy="61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Sensory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nerve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ending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3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96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Melanin</a:t>
            </a:r>
          </a:p>
        </p:txBody>
      </p:sp>
      <p:sp>
        <p:nvSpPr>
          <p:cNvPr id="29699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Pigment (melanin) produced by melanocytes</a:t>
            </a:r>
          </a:p>
          <a:p>
            <a:r>
              <a:rPr lang="en-US" altLang="en-US" dirty="0" smtClean="0"/>
              <a:t>Color is yellow to brown to black</a:t>
            </a:r>
          </a:p>
          <a:p>
            <a:r>
              <a:rPr lang="en-US" altLang="en-US" dirty="0" smtClean="0"/>
              <a:t>Melanocytes are mostly in the stratum </a:t>
            </a:r>
            <a:r>
              <a:rPr lang="en-US" altLang="en-US" dirty="0" err="1" smtClean="0"/>
              <a:t>basale</a:t>
            </a:r>
            <a:endParaRPr lang="en-US" altLang="en-US" dirty="0" smtClean="0"/>
          </a:p>
          <a:p>
            <a:r>
              <a:rPr lang="en-US" altLang="en-US" dirty="0" smtClean="0"/>
              <a:t>Melanin accumulates in membrane-bound granules called </a:t>
            </a:r>
            <a:r>
              <a:rPr lang="en-US" altLang="en-US" i="1" dirty="0" err="1" smtClean="0"/>
              <a:t>melanosomes</a:t>
            </a:r>
            <a:endParaRPr lang="en-US" altLang="en-US" i="1" dirty="0" smtClean="0"/>
          </a:p>
          <a:p>
            <a:r>
              <a:rPr lang="en-US" altLang="en-US" dirty="0" smtClean="0"/>
              <a:t>Amount of melanin produced depends upon genetics and exposure to sunlight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Epidermal Dendritic Cells &amp; Merkel Cells</a:t>
            </a:r>
            <a:endParaRPr lang="en-US" alt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Epidermal dendritic cells</a:t>
            </a:r>
          </a:p>
          <a:p>
            <a:pPr lvl="1"/>
            <a:r>
              <a:rPr lang="en-US" altLang="en-US" dirty="0" smtClean="0"/>
              <a:t>Alert and activate immune cells to a threat (bacterial or viral invasion)</a:t>
            </a:r>
          </a:p>
          <a:p>
            <a:r>
              <a:rPr lang="en-US" altLang="en-US" dirty="0" smtClean="0"/>
              <a:t>Merkel cells</a:t>
            </a:r>
          </a:p>
          <a:p>
            <a:pPr lvl="1"/>
            <a:r>
              <a:rPr lang="en-US" altLang="en-US" dirty="0" smtClean="0"/>
              <a:t>Associated with sensory nerve endings </a:t>
            </a:r>
          </a:p>
          <a:p>
            <a:pPr lvl="1"/>
            <a:r>
              <a:rPr lang="en-US" altLang="en-US" dirty="0" smtClean="0"/>
              <a:t>Serve as touch receptors called </a:t>
            </a:r>
            <a:r>
              <a:rPr lang="en-US" altLang="en-US" i="1" dirty="0" smtClean="0"/>
              <a:t>Merkel discs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174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Dermis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layers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Papillary layer (upper dermal region)</a:t>
            </a:r>
          </a:p>
          <a:p>
            <a:pPr lvl="2"/>
            <a:r>
              <a:rPr lang="en-US" altLang="en-US" dirty="0" smtClean="0"/>
              <a:t>Projections called dermal papillae </a:t>
            </a:r>
          </a:p>
          <a:p>
            <a:pPr lvl="3"/>
            <a:r>
              <a:rPr lang="en-US" altLang="en-US" dirty="0" smtClean="0"/>
              <a:t>Some contain capillary loops</a:t>
            </a:r>
          </a:p>
          <a:p>
            <a:pPr lvl="3"/>
            <a:r>
              <a:rPr lang="en-US" altLang="en-US" dirty="0" smtClean="0"/>
              <a:t>Others house pain receptors (free nerve endings) and touch receptors</a:t>
            </a:r>
          </a:p>
          <a:p>
            <a:pPr lvl="3"/>
            <a:r>
              <a:rPr lang="en-US" altLang="en-US" dirty="0" smtClean="0"/>
              <a:t>Fingerprints are identifying films of sweat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Dermis</a:t>
            </a:r>
          </a:p>
        </p:txBody>
      </p:sp>
      <p:sp>
        <p:nvSpPr>
          <p:cNvPr id="32771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layers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Reticular layer (deepest skin layer)</a:t>
            </a:r>
          </a:p>
          <a:p>
            <a:pPr lvl="2"/>
            <a:r>
              <a:rPr lang="en-US" altLang="en-US" dirty="0" smtClean="0"/>
              <a:t>Blood vessels</a:t>
            </a:r>
          </a:p>
          <a:p>
            <a:pPr lvl="2"/>
            <a:r>
              <a:rPr lang="en-US" altLang="en-US" dirty="0" smtClean="0"/>
              <a:t>Sweat and oil glands</a:t>
            </a:r>
          </a:p>
          <a:p>
            <a:pPr lvl="2"/>
            <a:r>
              <a:rPr lang="en-US" altLang="en-US" dirty="0" smtClean="0"/>
              <a:t>Deep pressure receptors (lamellar corpuscles)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Dermis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Overall dermis structure</a:t>
            </a:r>
          </a:p>
          <a:p>
            <a:pPr lvl="1"/>
            <a:r>
              <a:rPr lang="en-US" altLang="en-US" dirty="0" smtClean="0"/>
              <a:t>Collagen and elastic fibers located throughout the dermis</a:t>
            </a:r>
          </a:p>
          <a:p>
            <a:pPr lvl="2"/>
            <a:r>
              <a:rPr lang="en-US" altLang="en-US" dirty="0" smtClean="0"/>
              <a:t>Collagen fibers give skin its toughness</a:t>
            </a:r>
          </a:p>
          <a:p>
            <a:pPr lvl="2"/>
            <a:r>
              <a:rPr lang="en-US" altLang="en-US" dirty="0" smtClean="0"/>
              <a:t>Elastic fibers give skin elasticity</a:t>
            </a:r>
          </a:p>
          <a:p>
            <a:pPr lvl="1"/>
            <a:r>
              <a:rPr lang="en-US" altLang="en-US" dirty="0" smtClean="0"/>
              <a:t>Blood vessels play a role in body temperature regulation</a:t>
            </a:r>
          </a:p>
          <a:p>
            <a:pPr lvl="1"/>
            <a:r>
              <a:rPr lang="en-US" altLang="en-US" dirty="0" smtClean="0"/>
              <a:t>Nerve supply sends messages to the central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38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Integumentary System</a:t>
            </a:r>
          </a:p>
        </p:txBody>
      </p:sp>
      <p:sp>
        <p:nvSpPr>
          <p:cNvPr id="16387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Integumentary system includes:</a:t>
            </a:r>
          </a:p>
          <a:p>
            <a:pPr lvl="1"/>
            <a:r>
              <a:rPr lang="en-US" altLang="en-US" smtClean="0"/>
              <a:t>Skin (cutaneous membrane)</a:t>
            </a:r>
          </a:p>
          <a:p>
            <a:pPr lvl="1"/>
            <a:r>
              <a:rPr lang="en-US" altLang="en-US" smtClean="0"/>
              <a:t>Skin derivatives</a:t>
            </a:r>
          </a:p>
          <a:p>
            <a:pPr lvl="2"/>
            <a:r>
              <a:rPr lang="en-US" altLang="en-US" smtClean="0"/>
              <a:t>Sweat glands</a:t>
            </a:r>
          </a:p>
          <a:p>
            <a:pPr lvl="2"/>
            <a:r>
              <a:rPr lang="en-US" altLang="en-US" smtClean="0"/>
              <a:t>Oil glands</a:t>
            </a:r>
          </a:p>
          <a:p>
            <a:pPr lvl="2"/>
            <a:r>
              <a:rPr lang="en-US" altLang="en-US" smtClean="0"/>
              <a:t>Hair</a:t>
            </a:r>
          </a:p>
          <a:p>
            <a:pPr lvl="2"/>
            <a:r>
              <a:rPr lang="en-US" altLang="en-US" smtClean="0"/>
              <a:t>Nails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Color</a:t>
            </a:r>
          </a:p>
        </p:txBody>
      </p:sp>
      <p:sp>
        <p:nvSpPr>
          <p:cNvPr id="3584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pigments contribute to skin color: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Melanin</a:t>
            </a:r>
          </a:p>
          <a:p>
            <a:pPr lvl="2"/>
            <a:r>
              <a:rPr lang="en-US" altLang="en-US" dirty="0" smtClean="0"/>
              <a:t>Yellow, reddish brown, or black pigments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Carotene</a:t>
            </a:r>
          </a:p>
          <a:p>
            <a:pPr lvl="2"/>
            <a:r>
              <a:rPr lang="en-US" altLang="en-US" dirty="0" smtClean="0"/>
              <a:t>Orange-yellow pigment from some vegetables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Hemoglobin</a:t>
            </a:r>
          </a:p>
          <a:p>
            <a:pPr lvl="2"/>
            <a:r>
              <a:rPr lang="en-US" altLang="en-US" dirty="0" smtClean="0"/>
              <a:t>Red coloring from blood cells in dermal capillaries</a:t>
            </a:r>
          </a:p>
          <a:p>
            <a:pPr lvl="2"/>
            <a:r>
              <a:rPr lang="en-US" altLang="en-US" dirty="0" smtClean="0"/>
              <a:t>Oxygen content determines the extent of red coloring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686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Alterations in Skin Color</a:t>
            </a:r>
          </a:p>
        </p:txBody>
      </p:sp>
      <p:sp>
        <p:nvSpPr>
          <p:cNvPr id="3686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Redness (erythema)—due to embarrassment, inflammation, hypertension, fever, or allergy</a:t>
            </a:r>
          </a:p>
          <a:p>
            <a:r>
              <a:rPr lang="en-US" altLang="en-US" smtClean="0"/>
              <a:t>Pallor (blanching)—due to emotional stress (such as fear), anemia, low blood pressure, impaired blood flow to an area</a:t>
            </a:r>
          </a:p>
          <a:p>
            <a:r>
              <a:rPr lang="en-US" altLang="en-US" smtClean="0"/>
              <a:t>Jaundice (yellowing)—liver disorder</a:t>
            </a:r>
          </a:p>
          <a:p>
            <a:r>
              <a:rPr lang="en-US" altLang="en-US" smtClean="0"/>
              <a:t>Bruises (black and blue marks)—hematomas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Cutaneous glands are all exocrine glands</a:t>
            </a:r>
          </a:p>
          <a:p>
            <a:pPr lvl="1"/>
            <a:r>
              <a:rPr lang="en-US" altLang="en-US" smtClean="0"/>
              <a:t>Sebaceous glands</a:t>
            </a:r>
          </a:p>
          <a:p>
            <a:pPr lvl="1"/>
            <a:r>
              <a:rPr lang="en-US" altLang="en-US" smtClean="0"/>
              <a:t>Sweat glands</a:t>
            </a:r>
          </a:p>
          <a:p>
            <a:r>
              <a:rPr lang="en-US" altLang="en-US" smtClean="0"/>
              <a:t>Hair</a:t>
            </a:r>
          </a:p>
          <a:p>
            <a:r>
              <a:rPr lang="en-US" altLang="en-US" smtClean="0"/>
              <a:t>Hair follicles</a:t>
            </a:r>
          </a:p>
          <a:p>
            <a:r>
              <a:rPr lang="en-US" altLang="en-US" smtClean="0"/>
              <a:t>Nails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993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3993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Sebaceous (oil) glands</a:t>
            </a:r>
          </a:p>
          <a:p>
            <a:pPr lvl="1"/>
            <a:r>
              <a:rPr lang="en-US" altLang="en-US" smtClean="0"/>
              <a:t>Produce sebum (oil)</a:t>
            </a:r>
          </a:p>
          <a:p>
            <a:pPr lvl="2"/>
            <a:r>
              <a:rPr lang="en-US" altLang="en-US" smtClean="0"/>
              <a:t>Lubricant for skin</a:t>
            </a:r>
          </a:p>
          <a:p>
            <a:pPr lvl="2"/>
            <a:r>
              <a:rPr lang="en-US" altLang="en-US" smtClean="0"/>
              <a:t>Prevents brittle hair</a:t>
            </a:r>
          </a:p>
          <a:p>
            <a:pPr lvl="2"/>
            <a:r>
              <a:rPr lang="en-US" altLang="en-US" smtClean="0"/>
              <a:t>Kills bacteria</a:t>
            </a:r>
          </a:p>
          <a:p>
            <a:pPr lvl="1"/>
            <a:r>
              <a:rPr lang="en-US" altLang="en-US" smtClean="0"/>
              <a:t>Most have ducts that empty into hair follicles; others open directly onto skin surface</a:t>
            </a:r>
          </a:p>
          <a:p>
            <a:pPr lvl="1"/>
            <a:r>
              <a:rPr lang="en-US" altLang="en-US" smtClean="0"/>
              <a:t>Glands are activated at puberty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198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198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Sweat (sudoriferous) glands</a:t>
            </a:r>
          </a:p>
          <a:p>
            <a:pPr lvl="1"/>
            <a:r>
              <a:rPr lang="en-US" altLang="en-US" smtClean="0"/>
              <a:t>Produce sweat </a:t>
            </a:r>
          </a:p>
          <a:p>
            <a:pPr lvl="1"/>
            <a:r>
              <a:rPr lang="en-US" altLang="en-US" smtClean="0"/>
              <a:t>Widely distributed in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301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301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types of sudoriferous glands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 smtClean="0"/>
              <a:t>Eccrine</a:t>
            </a:r>
            <a:r>
              <a:rPr lang="en-US" altLang="en-US" dirty="0" smtClean="0"/>
              <a:t> glands</a:t>
            </a:r>
          </a:p>
          <a:p>
            <a:pPr lvl="2"/>
            <a:r>
              <a:rPr lang="en-US" altLang="en-US" dirty="0" smtClean="0"/>
              <a:t>Open via duct to pore on skin surface</a:t>
            </a:r>
          </a:p>
          <a:p>
            <a:pPr lvl="2"/>
            <a:r>
              <a:rPr lang="en-US" altLang="en-US" dirty="0" smtClean="0"/>
              <a:t>Produce sweat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40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4035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Sweat:</a:t>
            </a:r>
          </a:p>
          <a:p>
            <a:pPr lvl="1"/>
            <a:r>
              <a:rPr lang="en-US" altLang="en-US" dirty="0" smtClean="0"/>
              <a:t>Composition</a:t>
            </a:r>
          </a:p>
          <a:p>
            <a:pPr lvl="2"/>
            <a:r>
              <a:rPr lang="en-US" altLang="en-US" dirty="0" smtClean="0"/>
              <a:t>Mostly water</a:t>
            </a:r>
          </a:p>
          <a:p>
            <a:pPr lvl="2"/>
            <a:r>
              <a:rPr lang="en-US" altLang="en-US" dirty="0" smtClean="0"/>
              <a:t>Salts and vitamin C</a:t>
            </a:r>
          </a:p>
          <a:p>
            <a:pPr lvl="2"/>
            <a:r>
              <a:rPr lang="en-US" altLang="en-US" dirty="0" smtClean="0"/>
              <a:t>Some metabolic waste</a:t>
            </a:r>
          </a:p>
          <a:p>
            <a:pPr lvl="2"/>
            <a:r>
              <a:rPr lang="en-US" altLang="en-US" dirty="0" smtClean="0"/>
              <a:t>Fatty acids and proteins (apocrine only)</a:t>
            </a:r>
          </a:p>
          <a:p>
            <a:pPr lvl="1"/>
            <a:r>
              <a:rPr lang="en-US" altLang="en-US" dirty="0" smtClean="0"/>
              <a:t>Function</a:t>
            </a:r>
          </a:p>
          <a:p>
            <a:pPr lvl="2"/>
            <a:r>
              <a:rPr lang="en-US" altLang="en-US" dirty="0" smtClean="0"/>
              <a:t>Helps dissipate excess heat</a:t>
            </a:r>
          </a:p>
          <a:p>
            <a:pPr lvl="2"/>
            <a:r>
              <a:rPr lang="en-US" altLang="en-US" dirty="0" smtClean="0"/>
              <a:t>Excretes waste products</a:t>
            </a:r>
          </a:p>
          <a:p>
            <a:pPr lvl="2"/>
            <a:r>
              <a:rPr lang="en-US" altLang="en-US" dirty="0" smtClean="0"/>
              <a:t>Acidic nature inhibits bacteria growth</a:t>
            </a:r>
          </a:p>
          <a:p>
            <a:pPr lvl="1"/>
            <a:r>
              <a:rPr lang="en-US" altLang="en-US" dirty="0" smtClean="0"/>
              <a:t>Odor is from associated bacteria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608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608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types of sudoriferous glands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Apocrine glands</a:t>
            </a:r>
          </a:p>
          <a:p>
            <a:pPr lvl="2"/>
            <a:r>
              <a:rPr lang="en-US" altLang="en-US" dirty="0" smtClean="0"/>
              <a:t>Ducts empty into hair follicles</a:t>
            </a:r>
          </a:p>
          <a:p>
            <a:pPr lvl="2"/>
            <a:r>
              <a:rPr lang="en-US" altLang="en-US" dirty="0" smtClean="0"/>
              <a:t>Begin to function at puberty</a:t>
            </a:r>
          </a:p>
          <a:p>
            <a:pPr lvl="2"/>
            <a:r>
              <a:rPr lang="en-US" altLang="en-US" dirty="0" smtClean="0"/>
              <a:t>Release sweat that also contains fatty acids and proteins (milky or yellowish color)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7107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Hair</a:t>
            </a:r>
          </a:p>
          <a:p>
            <a:pPr lvl="1"/>
            <a:r>
              <a:rPr lang="en-US" altLang="en-US" smtClean="0"/>
              <a:t>Produced by hair follicle</a:t>
            </a:r>
          </a:p>
          <a:p>
            <a:pPr lvl="1"/>
            <a:r>
              <a:rPr lang="en-US" altLang="en-US" smtClean="0"/>
              <a:t>Root is enclosed in the follicle</a:t>
            </a:r>
          </a:p>
          <a:p>
            <a:pPr lvl="1"/>
            <a:r>
              <a:rPr lang="en-US" altLang="en-US" smtClean="0"/>
              <a:t>Shaft projects from the surface of the scalp or skin</a:t>
            </a:r>
          </a:p>
          <a:p>
            <a:pPr lvl="1"/>
            <a:r>
              <a:rPr lang="en-US" altLang="en-US" smtClean="0"/>
              <a:t>Consists of hard keratinized epithelial cells</a:t>
            </a:r>
          </a:p>
          <a:p>
            <a:pPr lvl="1"/>
            <a:r>
              <a:rPr lang="en-US" altLang="en-US" smtClean="0"/>
              <a:t>Melanocytes provide pigment for hair color</a:t>
            </a:r>
          </a:p>
          <a:p>
            <a:pPr lvl="1"/>
            <a:r>
              <a:rPr lang="en-US" altLang="en-US" smtClean="0"/>
              <a:t>Hair grows in the matrix of the hair bulb in stratum basale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04_08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6"/>
          <a:stretch/>
        </p:blipFill>
        <p:spPr>
          <a:xfrm>
            <a:off x="298704" y="1213104"/>
            <a:ext cx="8546592" cy="42196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4.8c </a:t>
            </a:r>
            <a:r>
              <a:rPr lang="en-US" sz="900" b="1" dirty="0">
                <a:latin typeface="Arial" charset="0"/>
              </a:rPr>
              <a:t>Structure of a hair and hair follicle. 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2180167" y="4684537"/>
            <a:ext cx="7246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2901597" y="4684539"/>
            <a:ext cx="362303" cy="1351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331977" y="1850674"/>
            <a:ext cx="881579" cy="63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Hair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36562" y="5147738"/>
            <a:ext cx="481882" cy="3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1812925" y="3725687"/>
            <a:ext cx="7471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2556934" y="3725689"/>
            <a:ext cx="1754716" cy="779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2723444" y="3081161"/>
            <a:ext cx="3093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3029656" y="3081163"/>
            <a:ext cx="1475669" cy="4494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Left Bracket 19"/>
          <p:cNvSpPr/>
          <p:nvPr/>
        </p:nvSpPr>
        <p:spPr bwMode="auto">
          <a:xfrm>
            <a:off x="1423460" y="1554692"/>
            <a:ext cx="113240" cy="1226608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181100" y="2157942"/>
            <a:ext cx="2423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Left Bracket 89"/>
          <p:cNvSpPr/>
          <p:nvPr/>
        </p:nvSpPr>
        <p:spPr bwMode="auto">
          <a:xfrm rot="5400000">
            <a:off x="3508550" y="2000427"/>
            <a:ext cx="73025" cy="345721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91" name="Straight Connector 90"/>
          <p:cNvCxnSpPr>
            <a:endCxn id="90" idx="1"/>
          </p:cNvCxnSpPr>
          <p:nvPr/>
        </p:nvCxnSpPr>
        <p:spPr bwMode="auto">
          <a:xfrm>
            <a:off x="3543656" y="1694749"/>
            <a:ext cx="1406" cy="442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559050" y="1697921"/>
            <a:ext cx="9877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555764" y="1523294"/>
            <a:ext cx="1054793" cy="62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Fibrous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sheath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562820" y="2178755"/>
            <a:ext cx="1231182" cy="6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Epithelial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sheath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339034" y="2910065"/>
            <a:ext cx="2440857" cy="61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Hair matrix (growth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zone) in hair bulb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339032" y="3563058"/>
            <a:ext cx="1509523" cy="3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Melanocyte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46090" y="4497568"/>
            <a:ext cx="1883467" cy="6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Subcutaneous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adipose tissue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7096490" y="3781426"/>
            <a:ext cx="1962843" cy="10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Hair papilla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containing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20" name="Straight Connector 9219"/>
          <p:cNvCxnSpPr/>
          <p:nvPr/>
        </p:nvCxnSpPr>
        <p:spPr bwMode="auto">
          <a:xfrm flipH="1">
            <a:off x="4707467" y="3958167"/>
            <a:ext cx="2291644" cy="1446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Left Bracket 62"/>
          <p:cNvSpPr/>
          <p:nvPr/>
        </p:nvSpPr>
        <p:spPr bwMode="auto">
          <a:xfrm rot="5400000">
            <a:off x="3849862" y="2452866"/>
            <a:ext cx="73025" cy="494948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4" name="Straight Connector 63"/>
          <p:cNvCxnSpPr>
            <a:endCxn id="63" idx="1"/>
          </p:cNvCxnSpPr>
          <p:nvPr/>
        </p:nvCxnSpPr>
        <p:spPr bwMode="auto">
          <a:xfrm>
            <a:off x="3886375" y="2352677"/>
            <a:ext cx="0" cy="3111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2736850" y="2355148"/>
            <a:ext cx="11497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22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(Integument) Functions</a:t>
            </a:r>
            <a:endParaRPr lang="en-US" altLang="en-US" dirty="0" smtClean="0"/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Protects deeper tissues from:</a:t>
            </a:r>
          </a:p>
          <a:p>
            <a:pPr lvl="1"/>
            <a:r>
              <a:rPr lang="en-US" altLang="en-US" dirty="0" smtClean="0"/>
              <a:t>Mechanical damage (bumps)</a:t>
            </a:r>
          </a:p>
          <a:p>
            <a:pPr lvl="1"/>
            <a:r>
              <a:rPr lang="en-US" altLang="en-US" dirty="0" smtClean="0"/>
              <a:t>Chemical damage (acids and bases)</a:t>
            </a:r>
          </a:p>
          <a:p>
            <a:pPr lvl="1"/>
            <a:r>
              <a:rPr lang="en-US" altLang="en-US" dirty="0" smtClean="0"/>
              <a:t>Bacterial damage </a:t>
            </a:r>
          </a:p>
          <a:p>
            <a:pPr lvl="1"/>
            <a:r>
              <a:rPr lang="en-US" altLang="en-US" dirty="0" smtClean="0"/>
              <a:t>Ultraviolet radiation (sunlight)</a:t>
            </a:r>
          </a:p>
          <a:p>
            <a:pPr lvl="1"/>
            <a:r>
              <a:rPr lang="en-US" altLang="en-US" dirty="0" smtClean="0"/>
              <a:t>Thermal damage (heat or cold)</a:t>
            </a:r>
          </a:p>
          <a:p>
            <a:pPr lvl="1"/>
            <a:r>
              <a:rPr lang="en-US" altLang="en-US" dirty="0" smtClean="0"/>
              <a:t>Desiccation (drying out) </a:t>
            </a:r>
          </a:p>
          <a:p>
            <a:pPr lvl="2"/>
            <a:r>
              <a:rPr lang="en-US" altLang="en-US" dirty="0" smtClean="0"/>
              <a:t>Keratin protects the skin from water loss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915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915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Hair anatomy</a:t>
            </a:r>
          </a:p>
          <a:p>
            <a:pPr lvl="1"/>
            <a:r>
              <a:rPr lang="en-US" altLang="en-US" smtClean="0"/>
              <a:t>Central medulla</a:t>
            </a:r>
          </a:p>
          <a:p>
            <a:pPr lvl="1"/>
            <a:r>
              <a:rPr lang="en-US" altLang="en-US" smtClean="0"/>
              <a:t>Cortex surrounds medulla</a:t>
            </a:r>
          </a:p>
          <a:p>
            <a:pPr lvl="1"/>
            <a:r>
              <a:rPr lang="en-US" altLang="en-US" smtClean="0"/>
              <a:t>Cuticle on outside of cortex</a:t>
            </a:r>
          </a:p>
          <a:p>
            <a:pPr lvl="2"/>
            <a:r>
              <a:rPr lang="en-US" altLang="en-US" smtClean="0"/>
              <a:t>Most heavily keratinized region of the hair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4_0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"/>
          <a:stretch/>
        </p:blipFill>
        <p:spPr>
          <a:xfrm>
            <a:off x="3218688" y="1203960"/>
            <a:ext cx="2706624" cy="42782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013251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4.8b </a:t>
            </a:r>
            <a:r>
              <a:rPr lang="en-US" sz="900" b="1" dirty="0">
                <a:latin typeface="Arial" charset="0"/>
              </a:rPr>
              <a:t>Structure of a hair and hair follicle. </a:t>
            </a: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3257563" y="1204385"/>
            <a:ext cx="1079487" cy="37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Cuticle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268611" y="1812572"/>
            <a:ext cx="6145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4441825" y="2196747"/>
            <a:ext cx="676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4310945" y="1428397"/>
            <a:ext cx="4141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257563" y="1585385"/>
            <a:ext cx="1003287" cy="35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257563" y="1985435"/>
            <a:ext cx="1168387" cy="35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615404" y="5095172"/>
            <a:ext cx="1339485" cy="4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Hair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275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0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5120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Associated hair structures </a:t>
            </a:r>
          </a:p>
          <a:p>
            <a:pPr lvl="1"/>
            <a:r>
              <a:rPr lang="en-US" altLang="en-US" dirty="0" smtClean="0"/>
              <a:t>Hair follicle</a:t>
            </a:r>
          </a:p>
          <a:p>
            <a:pPr lvl="2"/>
            <a:r>
              <a:rPr lang="en-US" altLang="en-US" dirty="0" smtClean="0"/>
              <a:t>Dermal and epidermal sheath surround hair root</a:t>
            </a:r>
          </a:p>
          <a:p>
            <a:pPr lvl="1"/>
            <a:r>
              <a:rPr lang="en-US" altLang="en-US" dirty="0" err="1" smtClean="0"/>
              <a:t>Arrector</a:t>
            </a:r>
            <a:r>
              <a:rPr lang="en-US" altLang="en-US" dirty="0" smtClean="0"/>
              <a:t> pili muscle </a:t>
            </a:r>
          </a:p>
          <a:p>
            <a:pPr lvl="2"/>
            <a:r>
              <a:rPr lang="en-US" altLang="en-US" dirty="0" smtClean="0"/>
              <a:t>Smooth muscle</a:t>
            </a:r>
          </a:p>
          <a:p>
            <a:pPr lvl="2"/>
            <a:r>
              <a:rPr lang="en-US" altLang="en-US" dirty="0" smtClean="0"/>
              <a:t>Pulls hairs upright when person is cold or frightened</a:t>
            </a:r>
          </a:p>
          <a:p>
            <a:pPr lvl="1"/>
            <a:r>
              <a:rPr lang="en-US" altLang="en-US" dirty="0" smtClean="0"/>
              <a:t>Sebaceous gland</a:t>
            </a:r>
          </a:p>
          <a:p>
            <a:pPr lvl="1"/>
            <a:r>
              <a:rPr lang="en-US" altLang="en-US" dirty="0" smtClean="0"/>
              <a:t>Sudoriferous gland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 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Notice how the scale-like cells of the cuticle overlap one another in this hair shaft image (660×)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529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5529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Nails</a:t>
            </a:r>
          </a:p>
          <a:p>
            <a:pPr lvl="1"/>
            <a:r>
              <a:rPr lang="en-US" altLang="en-US" smtClean="0"/>
              <a:t>Scale-like modifications of the epidermis</a:t>
            </a:r>
          </a:p>
          <a:p>
            <a:pPr lvl="2"/>
            <a:r>
              <a:rPr lang="en-US" altLang="en-US" smtClean="0"/>
              <a:t>Heavily keratinized</a:t>
            </a:r>
          </a:p>
          <a:p>
            <a:pPr lvl="1"/>
            <a:r>
              <a:rPr lang="en-US" altLang="en-US" smtClean="0"/>
              <a:t>Stratum basale extends beneath the nail bed</a:t>
            </a:r>
          </a:p>
          <a:p>
            <a:pPr lvl="2"/>
            <a:r>
              <a:rPr lang="en-US" altLang="en-US" smtClean="0"/>
              <a:t>Responsible for growth</a:t>
            </a:r>
          </a:p>
          <a:p>
            <a:pPr lvl="1"/>
            <a:r>
              <a:rPr lang="en-US" altLang="en-US" smtClean="0"/>
              <a:t>Lack of pigment makes them colorless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632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56323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Nail structures</a:t>
            </a:r>
          </a:p>
          <a:p>
            <a:pPr lvl="1"/>
            <a:r>
              <a:rPr lang="en-US" altLang="en-US" dirty="0" smtClean="0"/>
              <a:t>Free edge</a:t>
            </a:r>
          </a:p>
          <a:p>
            <a:pPr lvl="1"/>
            <a:r>
              <a:rPr lang="en-US" altLang="en-US" dirty="0" smtClean="0"/>
              <a:t>Body is the visible attached portion</a:t>
            </a:r>
          </a:p>
          <a:p>
            <a:pPr lvl="1"/>
            <a:r>
              <a:rPr lang="en-US" altLang="en-US" dirty="0" smtClean="0"/>
              <a:t>Nail folds are skin folds that overlap the edges of the nail</a:t>
            </a:r>
          </a:p>
          <a:p>
            <a:pPr lvl="1"/>
            <a:r>
              <a:rPr lang="en-US" altLang="en-US" dirty="0" smtClean="0"/>
              <a:t>Growth occurs from nail matrix</a:t>
            </a:r>
          </a:p>
          <a:p>
            <a:pPr lvl="1"/>
            <a:r>
              <a:rPr lang="en-US" altLang="en-US" dirty="0" smtClean="0"/>
              <a:t>Root of nail is embedded in skin</a:t>
            </a:r>
          </a:p>
          <a:p>
            <a:pPr lvl="1"/>
            <a:r>
              <a:rPr lang="en-US" altLang="en-US" dirty="0" smtClean="0"/>
              <a:t>Cuticle is the proximal nail fold that projects onto the nail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igure_04_1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/>
        </p:blipFill>
        <p:spPr>
          <a:xfrm>
            <a:off x="2139696" y="137160"/>
            <a:ext cx="4864608" cy="635700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4.10 Structure of a nail.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2760500" y="126294"/>
            <a:ext cx="857236" cy="3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Lunule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000375" y="425450"/>
            <a:ext cx="0" cy="184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997200" y="606425"/>
            <a:ext cx="1527175" cy="1117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4089400" y="647700"/>
            <a:ext cx="0" cy="539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757450" y="113594"/>
            <a:ext cx="979650" cy="56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Lateral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 fold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670175" y="2841625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670175" y="1809750"/>
            <a:ext cx="142875" cy="1031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3552825" y="1889125"/>
            <a:ext cx="0" cy="1190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368800" y="2828925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4368800" y="1952625"/>
            <a:ext cx="292100" cy="8763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167834" y="2501194"/>
            <a:ext cx="444133" cy="3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307535" y="3055760"/>
            <a:ext cx="727766" cy="10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Free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edge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196536" y="3055760"/>
            <a:ext cx="727766" cy="7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Body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043202" y="3055760"/>
            <a:ext cx="774331" cy="2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Cuticle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2670175" y="4069291"/>
            <a:ext cx="0" cy="837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3552825" y="3824111"/>
            <a:ext cx="0" cy="8833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4368800" y="3311525"/>
            <a:ext cx="0" cy="316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4368800" y="3620561"/>
            <a:ext cx="575733" cy="9302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5085292" y="3983567"/>
            <a:ext cx="0" cy="474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5614458" y="3327400"/>
            <a:ext cx="0" cy="1363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6080125" y="3962400"/>
            <a:ext cx="0" cy="7027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080375" y="3055760"/>
            <a:ext cx="1303498" cy="2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Root of nail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597775" y="3462159"/>
            <a:ext cx="1002925" cy="5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Proximal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 fold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808504" y="3462159"/>
            <a:ext cx="774325" cy="5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matrix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832225" y="4814359"/>
            <a:ext cx="0" cy="14530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5368925" y="5403850"/>
            <a:ext cx="0" cy="86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3528852" y="6281560"/>
            <a:ext cx="954248" cy="2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 bed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602002" y="6281560"/>
            <a:ext cx="1919448" cy="2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Bone of fingertip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2167834" y="6234994"/>
            <a:ext cx="444133" cy="3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45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83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Homeostatic Imbalances</a:t>
            </a:r>
          </a:p>
        </p:txBody>
      </p:sp>
      <p:sp>
        <p:nvSpPr>
          <p:cNvPr id="5837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Burns</a:t>
            </a:r>
          </a:p>
          <a:p>
            <a:pPr lvl="1"/>
            <a:r>
              <a:rPr lang="en-US" altLang="en-US" smtClean="0"/>
              <a:t>Tissue damage and cell death caused by heat, electricity, UV radiation, or chemicals</a:t>
            </a:r>
          </a:p>
          <a:p>
            <a:pPr lvl="1"/>
            <a:r>
              <a:rPr lang="en-US" altLang="en-US" smtClean="0"/>
              <a:t>Associated dangers</a:t>
            </a:r>
          </a:p>
          <a:p>
            <a:pPr lvl="2"/>
            <a:r>
              <a:rPr lang="en-US" altLang="en-US" smtClean="0"/>
              <a:t>Dehydration</a:t>
            </a:r>
          </a:p>
          <a:p>
            <a:pPr lvl="2"/>
            <a:r>
              <a:rPr lang="en-US" altLang="en-US" smtClean="0"/>
              <a:t>Electrolyte imbalance</a:t>
            </a:r>
          </a:p>
          <a:p>
            <a:pPr lvl="2"/>
            <a:r>
              <a:rPr lang="en-US" altLang="en-US" smtClean="0"/>
              <a:t>Circulatory shock</a:t>
            </a:r>
          </a:p>
          <a:p>
            <a:pPr lvl="1"/>
            <a:r>
              <a:rPr lang="en-US" altLang="en-US" smtClean="0"/>
              <a:t>Result in loss of body fluids and invasion of bacteria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9394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of Nines</a:t>
            </a:r>
          </a:p>
        </p:txBody>
      </p:sp>
      <p:sp>
        <p:nvSpPr>
          <p:cNvPr id="59395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Way to determine the extent of burns</a:t>
            </a:r>
          </a:p>
          <a:p>
            <a:r>
              <a:rPr lang="en-US" altLang="en-US" smtClean="0"/>
              <a:t>Body is divided into 11 areas for quick estimation</a:t>
            </a:r>
          </a:p>
          <a:p>
            <a:r>
              <a:rPr lang="en-US" altLang="en-US" smtClean="0"/>
              <a:t>Each area represents about 9 percent of total body surface area</a:t>
            </a:r>
          </a:p>
          <a:p>
            <a:pPr lvl="1"/>
            <a:r>
              <a:rPr lang="en-US" altLang="en-US" smtClean="0"/>
              <a:t>The area surrounding the genitals (the perineum) represents 1 percent of body surface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4_1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"/>
          <a:stretch/>
        </p:blipFill>
        <p:spPr>
          <a:xfrm>
            <a:off x="1834896" y="137160"/>
            <a:ext cx="5474208" cy="638922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4.11a Burns.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235593" y="134756"/>
            <a:ext cx="987409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Totals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12262" y="459311"/>
            <a:ext cx="2462019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 and posterior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head and neck, 9%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812262" y="1186034"/>
            <a:ext cx="2462019" cy="56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 and posterior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upper limbs, 18%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812262" y="1828088"/>
            <a:ext cx="2462019" cy="56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 and posterior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trunk, 36%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812262" y="5377039"/>
            <a:ext cx="2462019" cy="56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 and posterior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lower limbs, 36%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90723" y="5891388"/>
            <a:ext cx="24412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489596" y="5927372"/>
            <a:ext cx="987409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100%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8926" y="6280151"/>
            <a:ext cx="387683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812263" y="3740147"/>
            <a:ext cx="1580072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Perineum, 1%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664076" y="3866795"/>
            <a:ext cx="117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3622676" y="3196870"/>
            <a:ext cx="1044575" cy="669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687129" y="422622"/>
            <a:ext cx="644505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708294" y="2113130"/>
            <a:ext cx="644505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024856" y="2113130"/>
            <a:ext cx="644505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087884" y="2350203"/>
            <a:ext cx="1216005" cy="5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trunk, 18%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144325" y="4107029"/>
            <a:ext cx="394739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9%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690424" y="4107029"/>
            <a:ext cx="394739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9%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Functions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Aids in loss or retention of body heat as controlled by the nervous system</a:t>
            </a:r>
          </a:p>
          <a:p>
            <a:r>
              <a:rPr lang="en-US" altLang="en-US" dirty="0" smtClean="0"/>
              <a:t>Aids in excretion of urea and uric acid</a:t>
            </a:r>
          </a:p>
          <a:p>
            <a:r>
              <a:rPr lang="en-US" altLang="en-US" dirty="0" smtClean="0"/>
              <a:t>Synthesizes vitamin D</a:t>
            </a:r>
          </a:p>
          <a:p>
            <a:r>
              <a:rPr lang="en-US" altLang="en-US" dirty="0" smtClean="0"/>
              <a:t>Cutaneous sensory receptors detect touch, temperature, pressure, and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Severity of Burns</a:t>
            </a:r>
          </a:p>
        </p:txBody>
      </p:sp>
      <p:sp>
        <p:nvSpPr>
          <p:cNvPr id="6144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First-degree burns (partial-thickness burn)</a:t>
            </a:r>
          </a:p>
          <a:p>
            <a:pPr lvl="1"/>
            <a:r>
              <a:rPr lang="en-US" altLang="en-US" smtClean="0"/>
              <a:t>Only epidermis is damaged</a:t>
            </a:r>
          </a:p>
          <a:p>
            <a:pPr lvl="1"/>
            <a:r>
              <a:rPr lang="en-US" altLang="en-US" smtClean="0"/>
              <a:t>Skin is red and swollen</a:t>
            </a:r>
          </a:p>
          <a:p>
            <a:r>
              <a:rPr lang="en-US" altLang="en-US" smtClean="0"/>
              <a:t>Second-degree burns (partial-thickness burn)</a:t>
            </a:r>
          </a:p>
          <a:p>
            <a:pPr lvl="1"/>
            <a:r>
              <a:rPr lang="en-US" altLang="en-US" smtClean="0"/>
              <a:t>Epidermis and upper dermis are damaged</a:t>
            </a:r>
          </a:p>
          <a:p>
            <a:pPr lvl="1"/>
            <a:r>
              <a:rPr lang="en-US" altLang="en-US" smtClean="0"/>
              <a:t>Skin is red with blisters</a:t>
            </a:r>
          </a:p>
          <a:p>
            <a:r>
              <a:rPr lang="en-US" altLang="en-US" smtClean="0"/>
              <a:t>Third-degree burns (full-thickness burn)</a:t>
            </a:r>
          </a:p>
          <a:p>
            <a:pPr lvl="1"/>
            <a:r>
              <a:rPr lang="en-US" altLang="en-US" smtClean="0"/>
              <a:t>Destroys entire skin layer; burned area is painless</a:t>
            </a:r>
          </a:p>
          <a:p>
            <a:pPr lvl="1"/>
            <a:r>
              <a:rPr lang="en-US" altLang="en-US" smtClean="0"/>
              <a:t>Requires skin grafts</a:t>
            </a:r>
          </a:p>
          <a:p>
            <a:pPr lvl="1"/>
            <a:r>
              <a:rPr lang="en-US" altLang="en-US" smtClean="0"/>
              <a:t>Burn is gray-white or black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4_1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>
          <a:xfrm>
            <a:off x="3224784" y="137160"/>
            <a:ext cx="2694432" cy="63821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4.11b Burns.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24764" y="6273095"/>
            <a:ext cx="387683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848" y="2399524"/>
            <a:ext cx="25058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Burns of increasing</a:t>
            </a:r>
          </a:p>
          <a:p>
            <a:r>
              <a:rPr lang="en-US" sz="1800" b="1" dirty="0"/>
              <a:t>severity, from top </a:t>
            </a:r>
            <a:r>
              <a:rPr lang="en-US" sz="1800" b="1" dirty="0" smtClean="0"/>
              <a:t>to</a:t>
            </a:r>
            <a:br>
              <a:rPr lang="en-US" sz="1800" b="1" dirty="0" smtClean="0"/>
            </a:br>
            <a:r>
              <a:rPr lang="en-US" sz="1800" b="1" dirty="0" smtClean="0"/>
              <a:t>bottom: first-degree</a:t>
            </a:r>
            <a:r>
              <a:rPr lang="en-US" sz="1800" b="1" dirty="0"/>
              <a:t>,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second-degree</a:t>
            </a:r>
            <a:r>
              <a:rPr lang="en-US" sz="1800" b="1" dirty="0"/>
              <a:t>,</a:t>
            </a:r>
          </a:p>
          <a:p>
            <a:r>
              <a:rPr lang="en-US" sz="1800" b="1" dirty="0"/>
              <a:t>third-degree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366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34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Critical Burns</a:t>
            </a:r>
          </a:p>
        </p:txBody>
      </p:sp>
      <p:sp>
        <p:nvSpPr>
          <p:cNvPr id="63491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Burns are considered critical if</a:t>
            </a:r>
          </a:p>
          <a:p>
            <a:pPr lvl="1"/>
            <a:r>
              <a:rPr lang="en-US" altLang="en-US" smtClean="0"/>
              <a:t>Over 25 percent of body has second-degree burns</a:t>
            </a:r>
          </a:p>
          <a:p>
            <a:pPr lvl="1"/>
            <a:r>
              <a:rPr lang="en-US" altLang="en-US" smtClean="0"/>
              <a:t>Over 10 percent of the body has third-degree burns</a:t>
            </a:r>
          </a:p>
          <a:p>
            <a:pPr lvl="1"/>
            <a:r>
              <a:rPr lang="en-US" altLang="en-US" smtClean="0"/>
              <a:t>There are third-degree burns of the face, hands, or feet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45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Homeostatic Imbalances</a:t>
            </a:r>
          </a:p>
        </p:txBody>
      </p:sp>
      <p:sp>
        <p:nvSpPr>
          <p:cNvPr id="6451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Infections</a:t>
            </a:r>
          </a:p>
          <a:p>
            <a:pPr lvl="1"/>
            <a:r>
              <a:rPr lang="en-US" altLang="en-US" smtClean="0"/>
              <a:t>Athlete’s foot (tinea pedis)</a:t>
            </a:r>
          </a:p>
          <a:p>
            <a:pPr lvl="2"/>
            <a:r>
              <a:rPr lang="en-US" altLang="en-US" smtClean="0"/>
              <a:t>Caused by fungal infection</a:t>
            </a:r>
          </a:p>
          <a:p>
            <a:pPr lvl="1"/>
            <a:r>
              <a:rPr lang="en-US" altLang="en-US" smtClean="0"/>
              <a:t>Boils and carbuncles</a:t>
            </a:r>
          </a:p>
          <a:p>
            <a:pPr lvl="2"/>
            <a:r>
              <a:rPr lang="en-US" altLang="en-US" smtClean="0"/>
              <a:t>Caused by bacterial infection</a:t>
            </a:r>
          </a:p>
          <a:p>
            <a:pPr lvl="1"/>
            <a:r>
              <a:rPr lang="en-US" altLang="en-US" smtClean="0"/>
              <a:t>Cold sores</a:t>
            </a:r>
          </a:p>
          <a:p>
            <a:pPr lvl="2"/>
            <a:r>
              <a:rPr lang="en-US" altLang="en-US" smtClean="0"/>
              <a:t>Caused by virus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55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Homeostatic Imbalances</a:t>
            </a:r>
          </a:p>
        </p:txBody>
      </p:sp>
      <p:sp>
        <p:nvSpPr>
          <p:cNvPr id="65539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Infections and allergies</a:t>
            </a:r>
          </a:p>
          <a:p>
            <a:pPr lvl="1"/>
            <a:r>
              <a:rPr lang="en-US" altLang="en-US" smtClean="0"/>
              <a:t>Contact dermatitis</a:t>
            </a:r>
          </a:p>
          <a:p>
            <a:pPr lvl="2"/>
            <a:r>
              <a:rPr lang="en-US" altLang="en-US" smtClean="0"/>
              <a:t>Exposures cause allergic reaction</a:t>
            </a:r>
          </a:p>
          <a:p>
            <a:pPr lvl="1"/>
            <a:r>
              <a:rPr lang="en-US" altLang="en-US" smtClean="0"/>
              <a:t>Impetigo</a:t>
            </a:r>
          </a:p>
          <a:p>
            <a:pPr lvl="2"/>
            <a:r>
              <a:rPr lang="en-US" altLang="en-US" smtClean="0"/>
              <a:t>Caused by bacterial infection</a:t>
            </a:r>
          </a:p>
          <a:p>
            <a:pPr lvl="1"/>
            <a:r>
              <a:rPr lang="en-US" altLang="en-US" smtClean="0"/>
              <a:t>Psoriasis</a:t>
            </a:r>
          </a:p>
          <a:p>
            <a:pPr lvl="2"/>
            <a:r>
              <a:rPr lang="en-US" altLang="en-US" smtClean="0"/>
              <a:t>Cause is unknown</a:t>
            </a:r>
          </a:p>
          <a:p>
            <a:pPr lvl="2"/>
            <a:r>
              <a:rPr lang="en-US" altLang="en-US" smtClean="0"/>
              <a:t>Triggered by trauma, infection, stress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758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Cancer</a:t>
            </a:r>
          </a:p>
        </p:txBody>
      </p:sp>
      <p:sp>
        <p:nvSpPr>
          <p:cNvPr id="6758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Cancer—abnormal cell mass</a:t>
            </a:r>
          </a:p>
          <a:p>
            <a:r>
              <a:rPr lang="en-US" altLang="en-US" dirty="0" smtClean="0"/>
              <a:t>Classified two ways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Benign</a:t>
            </a:r>
          </a:p>
          <a:p>
            <a:pPr lvl="2"/>
            <a:r>
              <a:rPr lang="en-US" altLang="en-US" dirty="0" smtClean="0"/>
              <a:t>Does not spread (encapsulated)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Malignant</a:t>
            </a:r>
          </a:p>
          <a:p>
            <a:pPr lvl="2"/>
            <a:r>
              <a:rPr lang="en-US" altLang="en-US" dirty="0" smtClean="0"/>
              <a:t>Metastasizes (moves) to other parts of the body</a:t>
            </a:r>
          </a:p>
          <a:p>
            <a:r>
              <a:rPr lang="en-US" altLang="en-US" dirty="0" smtClean="0"/>
              <a:t>Skin cancer is the most common type of cancer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9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Cancer Types</a:t>
            </a:r>
          </a:p>
        </p:txBody>
      </p:sp>
      <p:sp>
        <p:nvSpPr>
          <p:cNvPr id="69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Basal cell carcinoma</a:t>
            </a:r>
          </a:p>
          <a:p>
            <a:pPr lvl="1"/>
            <a:r>
              <a:rPr lang="en-US" altLang="en-US" smtClean="0"/>
              <a:t>Least malignant</a:t>
            </a:r>
          </a:p>
          <a:p>
            <a:pPr lvl="1"/>
            <a:r>
              <a:rPr lang="en-US" altLang="en-US" smtClean="0"/>
              <a:t>Most common type</a:t>
            </a:r>
          </a:p>
          <a:p>
            <a:pPr lvl="1"/>
            <a:r>
              <a:rPr lang="en-US" altLang="en-US" smtClean="0"/>
              <a:t>Arises from stratum basale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4_1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1"/>
          <a:stretch/>
        </p:blipFill>
        <p:spPr>
          <a:xfrm>
            <a:off x="2782824" y="1935480"/>
            <a:ext cx="3578352" cy="277763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4.13a </a:t>
            </a:r>
            <a:r>
              <a:rPr lang="en-US" sz="900" b="1" dirty="0">
                <a:latin typeface="Arial" charset="0"/>
              </a:rPr>
              <a:t>Photographs of skin cancers.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15541" y="4389264"/>
            <a:ext cx="3555626" cy="3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(a) Basal cell carcinoma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Cancer Types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Squamous cell carcinoma</a:t>
            </a:r>
          </a:p>
          <a:p>
            <a:pPr lvl="1"/>
            <a:r>
              <a:rPr lang="en-US" altLang="en-US" smtClean="0"/>
              <a:t>Metastasizes to lymph nodes if not removed</a:t>
            </a:r>
          </a:p>
          <a:p>
            <a:pPr lvl="1"/>
            <a:r>
              <a:rPr lang="en-US" altLang="en-US" smtClean="0"/>
              <a:t>Early removal allows a good chance of cure</a:t>
            </a:r>
          </a:p>
          <a:p>
            <a:pPr lvl="1"/>
            <a:r>
              <a:rPr lang="en-US" altLang="en-US" smtClean="0"/>
              <a:t>Believed to be sun-induced</a:t>
            </a:r>
          </a:p>
          <a:p>
            <a:pPr lvl="1"/>
            <a:r>
              <a:rPr lang="en-US" altLang="en-US" smtClean="0"/>
              <a:t>Arises from stratum spinosum 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4_1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"/>
          <a:stretch/>
        </p:blipFill>
        <p:spPr>
          <a:xfrm>
            <a:off x="2782824" y="1804416"/>
            <a:ext cx="3578352" cy="305686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4.13b </a:t>
            </a:r>
            <a:r>
              <a:rPr lang="en-US" sz="900" b="1" dirty="0">
                <a:latin typeface="Arial" charset="0"/>
              </a:rPr>
              <a:t>Photographs of skin cancers.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815545" y="4248153"/>
            <a:ext cx="2786569" cy="68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(b) Squamous cell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carcinoma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4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4.1 Functions of the Integumentary System (1 of 2).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2" name="Picture 1" descr="table_04_01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"/>
          <a:stretch/>
        </p:blipFill>
        <p:spPr>
          <a:xfrm>
            <a:off x="298704" y="1103376"/>
            <a:ext cx="8546592" cy="4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373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Cancer Types</a:t>
            </a:r>
          </a:p>
        </p:txBody>
      </p:sp>
      <p:sp>
        <p:nvSpPr>
          <p:cNvPr id="7373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Malignant melanoma</a:t>
            </a:r>
          </a:p>
          <a:p>
            <a:pPr lvl="1"/>
            <a:r>
              <a:rPr lang="en-US" altLang="en-US" smtClean="0"/>
              <a:t>Most deadly of skin cancers</a:t>
            </a:r>
          </a:p>
          <a:p>
            <a:pPr lvl="1"/>
            <a:r>
              <a:rPr lang="en-US" altLang="en-US" smtClean="0"/>
              <a:t>Cancer of melanocytes</a:t>
            </a:r>
          </a:p>
          <a:p>
            <a:pPr lvl="1"/>
            <a:r>
              <a:rPr lang="en-US" altLang="en-US" smtClean="0"/>
              <a:t>Metastasizes rapidly to lymph and blood vessels</a:t>
            </a:r>
          </a:p>
          <a:p>
            <a:pPr lvl="1"/>
            <a:r>
              <a:rPr lang="en-US" altLang="en-US" smtClean="0"/>
              <a:t>Detection uses ABCD rule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ABCD Rule</a:t>
            </a:r>
          </a:p>
        </p:txBody>
      </p:sp>
      <p:sp>
        <p:nvSpPr>
          <p:cNvPr id="7475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Asymmetry</a:t>
            </a:r>
          </a:p>
          <a:p>
            <a:pPr lvl="1"/>
            <a:r>
              <a:rPr lang="en-US" altLang="en-US" dirty="0" smtClean="0"/>
              <a:t>Two sides of pigmented mole do not match</a:t>
            </a:r>
          </a:p>
          <a:p>
            <a:r>
              <a:rPr lang="en-US" altLang="en-US" dirty="0" smtClean="0"/>
              <a:t>B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Border irregularity</a:t>
            </a:r>
          </a:p>
          <a:p>
            <a:pPr lvl="1"/>
            <a:r>
              <a:rPr lang="en-US" altLang="en-US" dirty="0" smtClean="0"/>
              <a:t>Borders of mole are not smooth</a:t>
            </a:r>
          </a:p>
          <a:p>
            <a:r>
              <a:rPr lang="en-US" altLang="en-US" dirty="0" smtClean="0"/>
              <a:t>C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Color</a:t>
            </a:r>
          </a:p>
          <a:p>
            <a:pPr lvl="1"/>
            <a:r>
              <a:rPr lang="en-US" altLang="en-US" dirty="0" smtClean="0"/>
              <a:t>Different colors in pigmented area</a:t>
            </a:r>
          </a:p>
          <a:p>
            <a:r>
              <a:rPr lang="en-US" altLang="en-US" dirty="0" smtClean="0"/>
              <a:t>D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Diameter</a:t>
            </a:r>
          </a:p>
          <a:p>
            <a:pPr lvl="1"/>
            <a:r>
              <a:rPr lang="en-US" altLang="en-US" dirty="0" smtClean="0"/>
              <a:t>Spot is larger than 6 mm in diameter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4_13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2785872" y="1941576"/>
            <a:ext cx="3572256" cy="278564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4.13c </a:t>
            </a:r>
            <a:r>
              <a:rPr lang="en-US" sz="900" b="1" dirty="0">
                <a:latin typeface="Arial" charset="0"/>
              </a:rPr>
              <a:t>Photographs of skin cancers.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822600" y="4389264"/>
            <a:ext cx="2038681" cy="4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(c) Melanoma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3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4.1 Functions of the Integumentary System </a:t>
            </a:r>
            <a:r>
              <a:rPr lang="en-US" sz="900" b="1" dirty="0" smtClean="0">
                <a:latin typeface="Arial" charset="0"/>
              </a:rPr>
              <a:t>(2 </a:t>
            </a:r>
            <a:r>
              <a:rPr lang="en-US" sz="900" b="1" dirty="0">
                <a:latin typeface="Arial" charset="0"/>
              </a:rPr>
              <a:t>of 2).</a:t>
            </a:r>
          </a:p>
        </p:txBody>
      </p:sp>
      <p:pic>
        <p:nvPicPr>
          <p:cNvPr id="3" name="Picture 2" descr="table_04_01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"/>
          <a:stretch/>
        </p:blipFill>
        <p:spPr>
          <a:xfrm>
            <a:off x="298704" y="1981200"/>
            <a:ext cx="8546592" cy="27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50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Structure</a:t>
            </a:r>
          </a:p>
        </p:txBody>
      </p:sp>
      <p:sp>
        <p:nvSpPr>
          <p:cNvPr id="21507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Epidermis—outer layer</a:t>
            </a:r>
          </a:p>
          <a:p>
            <a:pPr lvl="1"/>
            <a:r>
              <a:rPr lang="en-US" altLang="en-US" smtClean="0"/>
              <a:t>Stratified squamous epithelium</a:t>
            </a:r>
          </a:p>
          <a:p>
            <a:pPr lvl="1"/>
            <a:r>
              <a:rPr lang="en-US" altLang="en-US" smtClean="0"/>
              <a:t>Cornified or keratinized (hardened by keratin) to prevent water loss</a:t>
            </a:r>
          </a:p>
          <a:p>
            <a:pPr lvl="1"/>
            <a:r>
              <a:rPr lang="en-US" altLang="en-US" smtClean="0"/>
              <a:t>Avascular</a:t>
            </a:r>
          </a:p>
          <a:p>
            <a:pPr lvl="1"/>
            <a:r>
              <a:rPr lang="en-US" altLang="en-US" smtClean="0"/>
              <a:t>Most cells are keratinocytes</a:t>
            </a:r>
          </a:p>
          <a:p>
            <a:r>
              <a:rPr lang="en-US" altLang="en-US" smtClean="0"/>
              <a:t>Dermis</a:t>
            </a:r>
          </a:p>
          <a:p>
            <a:pPr lvl="1"/>
            <a:r>
              <a:rPr lang="en-US" altLang="en-US" smtClean="0"/>
              <a:t>Dense connective tissue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9" name="Picture 9238" descr="figure_04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>
          <a:xfrm>
            <a:off x="298704" y="676656"/>
            <a:ext cx="8546592" cy="531351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4.3 Skin structure.</a:t>
            </a:r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6704544" y="1862317"/>
            <a:ext cx="1280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6099175" y="1862317"/>
            <a:ext cx="608542" cy="1474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6863658" y="1738843"/>
            <a:ext cx="1365941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Dermal papillae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Bracket 8"/>
          <p:cNvSpPr/>
          <p:nvPr/>
        </p:nvSpPr>
        <p:spPr bwMode="auto">
          <a:xfrm flipH="1">
            <a:off x="1106662" y="2214384"/>
            <a:ext cx="96661" cy="189089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025525" y="3160891"/>
            <a:ext cx="8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226626" y="1365966"/>
            <a:ext cx="884749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Hair shaft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704544" y="28497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5902325" y="2849742"/>
            <a:ext cx="805392" cy="290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6273800" y="1860550"/>
            <a:ext cx="431800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435600" y="2322692"/>
            <a:ext cx="139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6704544" y="304659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318125" y="3046592"/>
            <a:ext cx="1389592" cy="293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704544" y="32434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4578350" y="3243442"/>
            <a:ext cx="2129367" cy="5125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04544" y="345299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4991100" y="3452992"/>
            <a:ext cx="1716618" cy="5919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6704544" y="36498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4876800" y="3649842"/>
            <a:ext cx="1830918" cy="645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863659" y="2192868"/>
            <a:ext cx="502342" cy="22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863658" y="2526243"/>
            <a:ext cx="1991417" cy="2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Appendages of skin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882708" y="2729443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Eccrine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sweat gland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882708" y="2932643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Arrector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pili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882707" y="3135843"/>
            <a:ext cx="1985067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Sebaceous (oil) gland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82707" y="3339043"/>
            <a:ext cx="1137343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follicle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882707" y="3542243"/>
            <a:ext cx="908743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root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4732514" y="5419728"/>
            <a:ext cx="5570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106598" y="4816828"/>
            <a:ext cx="2357952" cy="25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Cutaneous vascular plexus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5695950" y="4953003"/>
            <a:ext cx="3714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H="1">
            <a:off x="5521325" y="4953000"/>
            <a:ext cx="381000" cy="174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338248" y="5286728"/>
            <a:ext cx="1316552" cy="25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Adipose tissue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854325" y="5297311"/>
            <a:ext cx="1919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3043061" y="4337050"/>
            <a:ext cx="605014" cy="9602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2098675" y="1479550"/>
            <a:ext cx="71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ight Bracket 66"/>
          <p:cNvSpPr/>
          <p:nvPr/>
        </p:nvSpPr>
        <p:spPr bwMode="auto">
          <a:xfrm flipH="1">
            <a:off x="2141711" y="2476500"/>
            <a:ext cx="96661" cy="162877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2006600" y="3294241"/>
            <a:ext cx="1400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ight Bracket 69"/>
          <p:cNvSpPr/>
          <p:nvPr/>
        </p:nvSpPr>
        <p:spPr bwMode="auto">
          <a:xfrm flipH="1">
            <a:off x="2141710" y="1914526"/>
            <a:ext cx="96661" cy="31115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1384300" y="2075041"/>
            <a:ext cx="7623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ight Bracket 73"/>
          <p:cNvSpPr/>
          <p:nvPr/>
        </p:nvSpPr>
        <p:spPr bwMode="auto">
          <a:xfrm flipH="1">
            <a:off x="2141709" y="2263776"/>
            <a:ext cx="96661" cy="168274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1968500" y="2348091"/>
            <a:ext cx="1781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66201" y="1943816"/>
            <a:ext cx="1008574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Epidermis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321751" y="3032841"/>
            <a:ext cx="776799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Dermis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1207577" y="2204165"/>
            <a:ext cx="792674" cy="4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Papillary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layer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1198052" y="3156665"/>
            <a:ext cx="792674" cy="4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Reticular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layer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139950" y="4145141"/>
            <a:ext cx="95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2139950" y="4146550"/>
            <a:ext cx="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2139950" y="4305300"/>
            <a:ext cx="0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1555750" y="4310241"/>
            <a:ext cx="5877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43976" y="4172665"/>
            <a:ext cx="1297499" cy="66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Hypodermis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(subcutaneous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tissue)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1014602" y="4967465"/>
            <a:ext cx="1991417" cy="2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Nervous structures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1033652" y="5170665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Sensory nerve fiber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2809875" y="5506861"/>
            <a:ext cx="2363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3043061" y="4321175"/>
            <a:ext cx="906639" cy="11856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>
            <a:off x="2895600" y="5703711"/>
            <a:ext cx="2808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3173236" y="4298950"/>
            <a:ext cx="1268589" cy="140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1033652" y="5373865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Lamellar corpuscle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1033651" y="5577065"/>
            <a:ext cx="1954023" cy="4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follicle receptor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(root hair plexus)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6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355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Structure</a:t>
            </a:r>
          </a:p>
        </p:txBody>
      </p:sp>
      <p:sp>
        <p:nvSpPr>
          <p:cNvPr id="2355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Subcutaneous tissue (hypodermis) is deep to dermis</a:t>
            </a:r>
          </a:p>
          <a:p>
            <a:pPr lvl="1"/>
            <a:r>
              <a:rPr lang="en-US" altLang="en-US" smtClean="0"/>
              <a:t>Not technically part of the skin</a:t>
            </a:r>
          </a:p>
          <a:p>
            <a:pPr lvl="1"/>
            <a:r>
              <a:rPr lang="en-US" altLang="en-US" smtClean="0"/>
              <a:t>Anchors skin to underlying organs</a:t>
            </a:r>
          </a:p>
          <a:p>
            <a:pPr lvl="1"/>
            <a:r>
              <a:rPr lang="en-US" altLang="en-US" smtClean="0"/>
              <a:t>Composed mostly of adipose tissue</a:t>
            </a:r>
          </a:p>
          <a:p>
            <a:pPr lvl="1"/>
            <a:r>
              <a:rPr lang="en-US" altLang="en-US" smtClean="0"/>
              <a:t>Serves as a shock absorber and insulates deeper tissues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6426</TotalTime>
  <Words>2066</Words>
  <Application>Microsoft Office PowerPoint</Application>
  <PresentationFormat>On-screen Show (4:3)</PresentationFormat>
  <Paragraphs>456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52</vt:i4>
      </vt:variant>
    </vt:vector>
  </HeadingPairs>
  <TitlesOfParts>
    <vt:vector size="72" baseType="lpstr">
      <vt:lpstr>ＭＳ Ｐゴシック</vt:lpstr>
      <vt:lpstr>Arial</vt:lpstr>
      <vt:lpstr>Arial Black</vt:lpstr>
      <vt:lpstr>Symbol</vt:lpstr>
      <vt:lpstr>Times</vt:lpstr>
      <vt:lpstr>Times New Roman</vt:lpstr>
      <vt:lpstr>Wingdings</vt:lpstr>
      <vt:lpstr>Marieb_EHAP11_Lecture_Design</vt:lpstr>
      <vt:lpstr>5_Blank</vt:lpstr>
      <vt:lpstr>6_Blank</vt:lpstr>
      <vt:lpstr>7_Blank</vt:lpstr>
      <vt:lpstr>8_Blank</vt:lpstr>
      <vt:lpstr>13_Blank</vt:lpstr>
      <vt:lpstr>14_Blank</vt:lpstr>
      <vt:lpstr>17_Blank</vt:lpstr>
      <vt:lpstr>18_Blank</vt:lpstr>
      <vt:lpstr>19_Blank</vt:lpstr>
      <vt:lpstr>21_Blank</vt:lpstr>
      <vt:lpstr>22_Blank</vt:lpstr>
      <vt:lpstr>23_Blank</vt:lpstr>
      <vt:lpstr>PowerPoint Presentation</vt:lpstr>
      <vt:lpstr>Integumentary System</vt:lpstr>
      <vt:lpstr>Skin (Integument) Functions</vt:lpstr>
      <vt:lpstr>Skin Functions</vt:lpstr>
      <vt:lpstr>Table 4.1 Functions of the Integumentary System (1 of 2).</vt:lpstr>
      <vt:lpstr>Table 4.1 Functions of the Integumentary System (2 of 2).</vt:lpstr>
      <vt:lpstr>Skin Structure</vt:lpstr>
      <vt:lpstr>Figure 4.3 Skin structure.</vt:lpstr>
      <vt:lpstr>Skin Structure</vt:lpstr>
      <vt:lpstr>Layers of the Epidermis</vt:lpstr>
      <vt:lpstr>Layers of the Epidermis</vt:lpstr>
      <vt:lpstr>Layers of the Epidermis</vt:lpstr>
      <vt:lpstr>Layers of the Epidermis</vt:lpstr>
      <vt:lpstr>Figure 4.4 The main structural features of the epidermis. </vt:lpstr>
      <vt:lpstr>Melanin</vt:lpstr>
      <vt:lpstr>Epidermal Dendritic Cells &amp; Merkel Cells</vt:lpstr>
      <vt:lpstr>Dermis</vt:lpstr>
      <vt:lpstr>Dermis</vt:lpstr>
      <vt:lpstr>Dermis</vt:lpstr>
      <vt:lpstr>Skin Color</vt:lpstr>
      <vt:lpstr>Alterations in Skin Color</vt:lpstr>
      <vt:lpstr>Appendages of the Skin</vt:lpstr>
      <vt:lpstr>Appendages of the Skin</vt:lpstr>
      <vt:lpstr>Appendages of the Skin</vt:lpstr>
      <vt:lpstr>Appendages of the Skin</vt:lpstr>
      <vt:lpstr>Appendages of the Skin</vt:lpstr>
      <vt:lpstr>Appendages of the Skin</vt:lpstr>
      <vt:lpstr>Appendages of the Skin</vt:lpstr>
      <vt:lpstr>Figure 4.8c Structure of a hair and hair follicle. </vt:lpstr>
      <vt:lpstr>Appendages of the Skin</vt:lpstr>
      <vt:lpstr>Figure 4.8b Structure of a hair and hair follicle. </vt:lpstr>
      <vt:lpstr>Appendages of the Skin</vt:lpstr>
      <vt:lpstr>Appendages of the Skin </vt:lpstr>
      <vt:lpstr>Appendages of the Skin</vt:lpstr>
      <vt:lpstr>Appendages of the Skin</vt:lpstr>
      <vt:lpstr>Figure 4.10 Structure of a nail.</vt:lpstr>
      <vt:lpstr>Skin Homeostatic Imbalances</vt:lpstr>
      <vt:lpstr>Rule of Nines</vt:lpstr>
      <vt:lpstr>Figure 4.11a Burns.</vt:lpstr>
      <vt:lpstr>Severity of Burns</vt:lpstr>
      <vt:lpstr>Figure 4.11b Burns.</vt:lpstr>
      <vt:lpstr>Critical Burns</vt:lpstr>
      <vt:lpstr>Skin Homeostatic Imbalances</vt:lpstr>
      <vt:lpstr>Skin Homeostatic Imbalances</vt:lpstr>
      <vt:lpstr>Skin Cancer</vt:lpstr>
      <vt:lpstr>Skin Cancer Types</vt:lpstr>
      <vt:lpstr>Figure 4.13a Photographs of skin cancers.</vt:lpstr>
      <vt:lpstr>Skin Cancer Types</vt:lpstr>
      <vt:lpstr>Figure 4.13b Photographs of skin cancers.</vt:lpstr>
      <vt:lpstr>Skin Cancer Types</vt:lpstr>
      <vt:lpstr>ABCD Rule</vt:lpstr>
      <vt:lpstr>Figure 4.13c Photographs of skin cancers.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Jill Farris</cp:lastModifiedBy>
  <cp:revision>406</cp:revision>
  <cp:lastPrinted>2021-08-31T15:42:56Z</cp:lastPrinted>
  <dcterms:created xsi:type="dcterms:W3CDTF">2000-12-11T01:39:32Z</dcterms:created>
  <dcterms:modified xsi:type="dcterms:W3CDTF">2021-08-31T15:45:48Z</dcterms:modified>
</cp:coreProperties>
</file>