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84" r:id="rId3"/>
    <p:sldId id="267" r:id="rId4"/>
    <p:sldId id="258" r:id="rId5"/>
    <p:sldId id="283" r:id="rId6"/>
    <p:sldId id="261" r:id="rId7"/>
    <p:sldId id="275" r:id="rId8"/>
    <p:sldId id="270" r:id="rId9"/>
    <p:sldId id="264" r:id="rId10"/>
    <p:sldId id="277" r:id="rId11"/>
    <p:sldId id="257" r:id="rId12"/>
    <p:sldId id="282" r:id="rId13"/>
    <p:sldId id="278" r:id="rId14"/>
    <p:sldId id="260" r:id="rId15"/>
    <p:sldId id="262" r:id="rId16"/>
    <p:sldId id="273" r:id="rId17"/>
    <p:sldId id="279" r:id="rId18"/>
    <p:sldId id="285" r:id="rId19"/>
    <p:sldId id="286" r:id="rId20"/>
    <p:sldId id="287" r:id="rId21"/>
    <p:sldId id="288" r:id="rId22"/>
    <p:sldId id="289" r:id="rId23"/>
    <p:sldId id="290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04590-C8FC-47B4-B83B-87B450934254}" v="2" dt="2019-08-14T14:28:19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60587-2E77-9942-8B6F-A7C9696A3E1A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C9A1C-AA0B-2B4A-ACED-2E6126C46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training to become a good musician, likewise you need training to become a good citizen.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C9A1C-AA0B-2B4A-ACED-2E6126C464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00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FEC2E-54F5-DE4C-88A8-96B55C02C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B17E0-73C5-A54B-9761-ABF51B4B2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A83D2-CC32-4F4D-A58C-87F0747D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1C85-6D2E-D741-A6F2-922D3DBAB3C3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DC3AD-030C-C440-B08A-F1C53FE79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4749A-C519-A54E-BF4F-7AA33DC4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CEAD-8EE1-5B4D-8ADD-79D1D2086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9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E2E65-2B84-7047-8413-7DA574235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6FF03-7245-244D-B766-B73790B20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BD342-090A-6A4C-97D1-3306EEDE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1C85-6D2E-D741-A6F2-922D3DBAB3C3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1391F-4DCF-B146-BE8B-D94C5133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6D175-D9C3-C843-BDBD-0D93C3D96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CEAD-8EE1-5B4D-8ADD-79D1D2086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76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50BF48-1B93-274D-BD39-FDF3856C2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009424-CC24-5A4A-BB5F-490FC9B7D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E3F4F-91C1-FA43-BE1B-D911D972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1C85-6D2E-D741-A6F2-922D3DBAB3C3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86D71-0BD6-AD4C-96BB-DB02F71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33FA3-28BE-8B4E-8598-57A1889E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CEAD-8EE1-5B4D-8ADD-79D1D2086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2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67A9D-9F71-7648-90C4-457FB0089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2E274-16DA-5447-A5B9-5A5994C24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12F37-C978-0342-970F-D33F59B4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1C85-6D2E-D741-A6F2-922D3DBAB3C3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B159F-E018-DD4C-A20B-42F0B46B4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962DD-6EE8-DD4F-8CAA-E773B12F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CEAD-8EE1-5B4D-8ADD-79D1D2086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6168-DB66-0944-988A-E5F36B711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1489C-8DD7-6E47-926A-C2E589DDD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93924-6604-B64B-8F97-83251FA2E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1C85-6D2E-D741-A6F2-922D3DBAB3C3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FEB12-5AD5-5F45-B501-4EA10CB75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96835-8997-294E-9EC2-E5B2D61DB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CEAD-8EE1-5B4D-8ADD-79D1D2086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0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8F0B5-B510-F84B-8C52-490D829F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ABCC8-AA4A-D744-97FD-E87789838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62018-065F-5C4D-91C7-8586154A8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372BD-170D-9C49-A3B8-2B1A9AE8C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1C85-6D2E-D741-A6F2-922D3DBAB3C3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4C8BD-A47C-7B4B-B920-DDDBC0C3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25E4E-EB1F-044C-A330-6934A13F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CEAD-8EE1-5B4D-8ADD-79D1D2086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2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B830C-374C-C745-8516-1074F5FF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53B65-ABDE-2A47-9CC0-0A3569700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936D3-8830-E042-8C66-A04804F6E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B6A890-23AF-7444-9A50-EBD67AE81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84DC26-2332-E84D-977F-A185019B7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526067-1D76-4841-AB6A-C5620A77F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1C85-6D2E-D741-A6F2-922D3DBAB3C3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0B555D-D83C-ED41-B550-BB9BF4F7A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61412-F452-5144-A742-5029E9D1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CEAD-8EE1-5B4D-8ADD-79D1D2086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4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FB89F-01EB-8D49-A485-A0547EB0C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55715-A4C2-4F41-9EC5-8769E8EA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1C85-6D2E-D741-A6F2-922D3DBAB3C3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2D962-5130-F34F-A2A4-7213070E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34D25-607D-4B4A-A536-6295E6BF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CEAD-8EE1-5B4D-8ADD-79D1D2086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8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D61CC-97A8-0C40-99D7-24E6B29B3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1C85-6D2E-D741-A6F2-922D3DBAB3C3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955A9-4D05-8044-AF18-04E762584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1E3A2-47F9-044A-9B44-9682DE8BE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CEAD-8EE1-5B4D-8ADD-79D1D2086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8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60124-CA43-B342-B1A0-611E6BB90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35EFD-4E77-AA43-B224-1830E1C50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014BF-6BFE-B842-9DCF-3C5EBBFE1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A9D40-C840-DA40-8CA3-AF03C25B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1C85-6D2E-D741-A6F2-922D3DBAB3C3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719B6-97EF-3A4E-B37A-D7FBD85A1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A9C7B-DE33-B24F-A6C0-61E26883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CEAD-8EE1-5B4D-8ADD-79D1D2086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0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3CD9E-0058-2A4E-B8D9-856A190EB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BEDE2B-ACA8-684D-88D1-21C43AA3CB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57E68-F453-CA40-9B9F-561E035C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93F7F-F1C8-9644-BCB4-FC910178C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1C85-6D2E-D741-A6F2-922D3DBAB3C3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2D5B0-9810-1A48-B941-16C23B7D5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81627-2314-7B41-8B9A-4798CEC65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CEAD-8EE1-5B4D-8ADD-79D1D2086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0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D5ACAE-2509-9643-9AE6-A02084737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2D5B8-3415-B545-9CB0-C791B6DDA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F57F7-320C-4B4F-A6B7-35593DE00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31C85-6D2E-D741-A6F2-922D3DBAB3C3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78780-9BC8-AE4A-BDB2-26FE4821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29D61-D750-A849-B790-064717124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ACEAD-8EE1-5B4D-8ADD-79D1D2086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19D3-709F-A84E-A6AD-557A47BB9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5174" y="1529765"/>
            <a:ext cx="9144000" cy="1182955"/>
          </a:xfrm>
        </p:spPr>
        <p:txBody>
          <a:bodyPr/>
          <a:lstStyle/>
          <a:p>
            <a:r>
              <a:rPr lang="en-US" b="1"/>
              <a:t>U.S. Citizenship</a:t>
            </a:r>
          </a:p>
        </p:txBody>
      </p:sp>
    </p:spTree>
    <p:extLst>
      <p:ext uri="{BB962C8B-B14F-4D97-AF65-F5344CB8AC3E}">
        <p14:creationId xmlns:p14="http://schemas.microsoft.com/office/powerpoint/2010/main" val="235888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046B6-BEB7-5748-9BFC-0790A2A9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30797"/>
            <a:ext cx="10515600" cy="1325563"/>
          </a:xfrm>
        </p:spPr>
        <p:txBody>
          <a:bodyPr/>
          <a:lstStyle/>
          <a:p>
            <a:r>
              <a:rPr lang="en-US"/>
              <a:t>Americans are from Everywhere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7E0925-0EC6-C448-9E90-5A6453F6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0" y="1005840"/>
            <a:ext cx="7879080" cy="585216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Immigrants are people who come to the U.S. from other countries.</a:t>
            </a:r>
          </a:p>
          <a:p>
            <a:pPr lvl="1"/>
            <a:r>
              <a:rPr lang="en-US"/>
              <a:t>U.S. is like a melting pot but also a salad bowl</a:t>
            </a:r>
          </a:p>
          <a:p>
            <a:r>
              <a:rPr lang="en-US"/>
              <a:t>Earliest Americans settled here between 12,000 and 40,000 years ago</a:t>
            </a:r>
          </a:p>
          <a:p>
            <a:r>
              <a:rPr lang="en-US"/>
              <a:t>Christopher Columbus sailed to the Caribbean in 1492</a:t>
            </a:r>
          </a:p>
          <a:p>
            <a:r>
              <a:rPr lang="en-US"/>
              <a:t>Europe soon began sending settlers to settle in North America</a:t>
            </a:r>
          </a:p>
          <a:p>
            <a:pPr lvl="1"/>
            <a:r>
              <a:rPr lang="en-US"/>
              <a:t>Spain – Caribbean, Mexico, Central &amp; South America, FL, TX, CA, and Southwest U.S.</a:t>
            </a:r>
          </a:p>
          <a:p>
            <a:pPr lvl="1"/>
            <a:r>
              <a:rPr lang="en-US"/>
              <a:t>United Kingdom – 13 colonies</a:t>
            </a:r>
          </a:p>
          <a:p>
            <a:pPr lvl="1"/>
            <a:r>
              <a:rPr lang="en-US"/>
              <a:t>Germany – PA</a:t>
            </a:r>
          </a:p>
          <a:p>
            <a:pPr lvl="1"/>
            <a:r>
              <a:rPr lang="en-US"/>
              <a:t>France – NY, MA, SC</a:t>
            </a:r>
          </a:p>
          <a:p>
            <a:r>
              <a:rPr lang="en-US"/>
              <a:t>Africans also came to the U.S. but unlike other settlers most were captured and brought to the U.S. against their will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EE70EA-1704-5146-87DE-2E43AA294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35" y="1158240"/>
            <a:ext cx="2999804" cy="1798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B92567-6F0D-EC44-B3D2-6E8811544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85" y="2622635"/>
            <a:ext cx="3167615" cy="2270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553C9-926D-BA42-9E28-34314ACBB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" y="4650909"/>
            <a:ext cx="2987040" cy="22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21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046B6-BEB7-5748-9BFC-0790A2A9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Immigration Policy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7E0925-0EC6-C448-9E90-5A6453F6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7071360" cy="4910455"/>
          </a:xfrm>
        </p:spPr>
        <p:txBody>
          <a:bodyPr/>
          <a:lstStyle/>
          <a:p>
            <a:r>
              <a:rPr lang="en-US"/>
              <a:t>The U.S.’ freedom and abundant land attracted immigrants from all over.</a:t>
            </a:r>
          </a:p>
          <a:p>
            <a:r>
              <a:rPr lang="en-US"/>
              <a:t>In the 1880s, the U.S. congress passed laws limiting immigration</a:t>
            </a:r>
          </a:p>
          <a:p>
            <a:r>
              <a:rPr lang="en-US"/>
              <a:t>In the 1920s, laws were passed that established a quota of immigrants from certain regions.</a:t>
            </a:r>
          </a:p>
          <a:p>
            <a:r>
              <a:rPr lang="en-US"/>
              <a:t>Today, the Immigration Act of 1990 sets the total annual quota of immigrants at 675,000.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05A4E4-8136-9E4A-8FA3-AE5DF0B44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365125"/>
            <a:ext cx="3175000" cy="3270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BE52B-6F4E-014F-A50B-8B6426CF6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554" y="2365374"/>
            <a:ext cx="2962171" cy="44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30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046B6-BEB7-5748-9BFC-0790A2A9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70" y="365125"/>
            <a:ext cx="10515600" cy="838835"/>
          </a:xfrm>
        </p:spPr>
        <p:txBody>
          <a:bodyPr/>
          <a:lstStyle/>
          <a:p>
            <a:r>
              <a:rPr lang="en-US"/>
              <a:t>Becoming a U.S. Citizen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7E0925-0EC6-C448-9E90-5A6453F6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1825624"/>
            <a:ext cx="7086600" cy="5032375"/>
          </a:xfrm>
        </p:spPr>
        <p:txBody>
          <a:bodyPr/>
          <a:lstStyle/>
          <a:p>
            <a:r>
              <a:rPr lang="en-US"/>
              <a:t>There are different ways to become a U.S. citizen</a:t>
            </a:r>
          </a:p>
          <a:p>
            <a:r>
              <a:rPr lang="en-US"/>
              <a:t>Citizenship by birth</a:t>
            </a:r>
          </a:p>
          <a:p>
            <a:pPr lvl="1"/>
            <a:r>
              <a:rPr lang="en-US"/>
              <a:t>You were born in any U.S. state or territory</a:t>
            </a:r>
          </a:p>
          <a:p>
            <a:pPr lvl="1"/>
            <a:r>
              <a:rPr lang="en-US"/>
              <a:t>If one or both of your parents was a U.S. citizen then you are too.</a:t>
            </a:r>
          </a:p>
          <a:p>
            <a:r>
              <a:rPr lang="en-US"/>
              <a:t>Citizenship by Naturalization</a:t>
            </a:r>
          </a:p>
          <a:p>
            <a:pPr lvl="1"/>
            <a:r>
              <a:rPr lang="en-US"/>
              <a:t>The legal process by which an alien can become a citizen.</a:t>
            </a:r>
          </a:p>
          <a:p>
            <a:pPr lvl="1"/>
            <a:r>
              <a:rPr lang="en-US"/>
              <a:t>When a parent is naturalized, their children automatically become citizens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9E1D0-4E86-0644-B033-6C695C3AD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70" y="4099560"/>
            <a:ext cx="4716130" cy="2777171"/>
          </a:xfrm>
          <a:prstGeom prst="rect">
            <a:avLst/>
          </a:prstGeom>
        </p:spPr>
      </p:pic>
      <p:pic>
        <p:nvPicPr>
          <p:cNvPr id="6" name="Google Shape;178;p23">
            <a:extLst>
              <a:ext uri="{FF2B5EF4-FFF2-40B4-BE49-F238E27FC236}">
                <a16:creationId xmlns:a16="http://schemas.microsoft.com/office/drawing/2014/main" id="{05D49721-8591-47E1-A342-026215D16A6E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87" y="1203960"/>
            <a:ext cx="4716131" cy="2777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378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046B6-BEB7-5748-9BFC-0790A2A9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361"/>
            <a:ext cx="10515600" cy="944880"/>
          </a:xfrm>
        </p:spPr>
        <p:txBody>
          <a:bodyPr/>
          <a:lstStyle/>
          <a:p>
            <a:r>
              <a:rPr lang="en-US"/>
              <a:t>Types of Immigrants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7E0925-0EC6-C448-9E90-5A6453F6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720" y="1158242"/>
            <a:ext cx="7955280" cy="5699758"/>
          </a:xfrm>
        </p:spPr>
        <p:txBody>
          <a:bodyPr>
            <a:normAutofit lnSpcReduction="10000"/>
          </a:bodyPr>
          <a:lstStyle/>
          <a:p>
            <a:r>
              <a:rPr lang="en-US"/>
              <a:t>Aliens</a:t>
            </a:r>
          </a:p>
          <a:p>
            <a:pPr lvl="1"/>
            <a:r>
              <a:rPr lang="en-US"/>
              <a:t>Permanent resident of the U.S. that claims citizenship of another country.</a:t>
            </a:r>
          </a:p>
          <a:p>
            <a:pPr lvl="1"/>
            <a:r>
              <a:rPr lang="en-US"/>
              <a:t>Unlike U.S. citizens, aliens must carry an identification card at all times.</a:t>
            </a:r>
          </a:p>
          <a:p>
            <a:r>
              <a:rPr lang="en-US"/>
              <a:t>Illegal Immigrants</a:t>
            </a:r>
          </a:p>
          <a:p>
            <a:pPr lvl="1"/>
            <a:r>
              <a:rPr lang="en-US"/>
              <a:t>Some people come to this country illegally looking for better education, jobs, healthcare, etc.</a:t>
            </a:r>
          </a:p>
          <a:p>
            <a:pPr lvl="1"/>
            <a:r>
              <a:rPr lang="en-US"/>
              <a:t>Life for illegal immigrants is hard and they often work for low wages under poor conditions.</a:t>
            </a:r>
          </a:p>
          <a:p>
            <a:pPr lvl="1"/>
            <a:r>
              <a:rPr lang="en-US"/>
              <a:t>Despite attempts to discourage illegal immigration, the flow of illegal immigrants is still high.</a:t>
            </a:r>
          </a:p>
          <a:p>
            <a:r>
              <a:rPr lang="en-US"/>
              <a:t>Refugees</a:t>
            </a:r>
          </a:p>
          <a:p>
            <a:pPr lvl="1"/>
            <a:r>
              <a:rPr lang="en-US"/>
              <a:t>Today’s immigration quotas do not include refugees, people who are trying to escape dangers in their home countries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56C1E-6B94-EB4A-B585-BF1E31F44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011680"/>
            <a:ext cx="4084320" cy="2392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7E2D6B-A1A8-244A-8288-4CFE4311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" y="4358639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0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6C74A-0B64-484C-9044-0642DC9F18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Concept 3: Civic Duties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3C5B5-0B92-114F-B78B-A652C2AB3C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02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046B6-BEB7-5748-9BFC-0790A2A9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Rights and Responsibilities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7E0925-0EC6-C448-9E90-5A6453F6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6400800" cy="5032375"/>
          </a:xfrm>
        </p:spPr>
        <p:txBody>
          <a:bodyPr>
            <a:normAutofit/>
          </a:bodyPr>
          <a:lstStyle/>
          <a:p>
            <a:r>
              <a:rPr lang="en-US" sz="3200"/>
              <a:t>As a U.S. citizen, you have certain rights and responsibilities.</a:t>
            </a:r>
          </a:p>
          <a:p>
            <a:r>
              <a:rPr lang="en-US" sz="3200"/>
              <a:t>Rights</a:t>
            </a:r>
          </a:p>
          <a:p>
            <a:pPr lvl="1"/>
            <a:r>
              <a:rPr lang="en-US" sz="2800"/>
              <a:t>Freedom to express yourself</a:t>
            </a:r>
          </a:p>
          <a:p>
            <a:pPr lvl="1"/>
            <a:r>
              <a:rPr lang="en-US" sz="2800"/>
              <a:t>Freedom to worship as you wish</a:t>
            </a:r>
          </a:p>
          <a:p>
            <a:pPr lvl="1"/>
            <a:r>
              <a:rPr lang="en-US" sz="2800"/>
              <a:t>Right to a prompt, fair trial by jury</a:t>
            </a:r>
          </a:p>
          <a:p>
            <a:pPr lvl="1"/>
            <a:r>
              <a:rPr lang="en-US" sz="2800"/>
              <a:t>Right to vote in elections for public officials</a:t>
            </a:r>
          </a:p>
          <a:p>
            <a:pPr lvl="1"/>
            <a:r>
              <a:rPr lang="en-US" sz="2800"/>
              <a:t>Right to run for elected office</a:t>
            </a:r>
          </a:p>
          <a:p>
            <a:pPr lvl="1"/>
            <a:r>
              <a:rPr lang="en-US" sz="2800"/>
              <a:t>Freedom to pursue “life, liberty, and the pursuit of happiness”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73D635-0D85-034A-A83F-16BBB32F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5979798" cy="469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2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7E0925-0EC6-C448-9E90-5A6453F6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365759"/>
            <a:ext cx="6781800" cy="6492241"/>
          </a:xfrm>
        </p:spPr>
        <p:txBody>
          <a:bodyPr>
            <a:normAutofit/>
          </a:bodyPr>
          <a:lstStyle/>
          <a:p>
            <a:r>
              <a:rPr lang="en-US" sz="3200"/>
              <a:t>Responsibilities</a:t>
            </a:r>
          </a:p>
          <a:p>
            <a:pPr lvl="1"/>
            <a:r>
              <a:rPr lang="en-US" sz="2800"/>
              <a:t>Support and defend the Constitution</a:t>
            </a:r>
          </a:p>
          <a:p>
            <a:pPr lvl="1"/>
            <a:r>
              <a:rPr lang="en-US" sz="2800"/>
              <a:t>Stay informed of the issues affecting your community</a:t>
            </a:r>
          </a:p>
          <a:p>
            <a:pPr lvl="1"/>
            <a:r>
              <a:rPr lang="en-US" sz="2800"/>
              <a:t>Participate in the democratic process</a:t>
            </a:r>
          </a:p>
          <a:p>
            <a:pPr lvl="1"/>
            <a:r>
              <a:rPr lang="en-US" sz="2800"/>
              <a:t>Respect and obey federal, state, and local laws</a:t>
            </a:r>
          </a:p>
          <a:p>
            <a:pPr lvl="1"/>
            <a:r>
              <a:rPr lang="en-US" sz="2800"/>
              <a:t>Respect the rights, beliefs, and opinions of others</a:t>
            </a:r>
          </a:p>
          <a:p>
            <a:pPr lvl="1"/>
            <a:r>
              <a:rPr lang="en-US" sz="2800"/>
              <a:t>Pay income taxes honestly, and on time, to federal, state, and local authorities</a:t>
            </a:r>
          </a:p>
          <a:p>
            <a:pPr lvl="1"/>
            <a:r>
              <a:rPr lang="en-US" sz="2800"/>
              <a:t>Serve on a jury when called upon</a:t>
            </a:r>
          </a:p>
          <a:p>
            <a:pPr lvl="1"/>
            <a:r>
              <a:rPr lang="en-US" sz="2800"/>
              <a:t>Defend the country if the need should arise.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887F0A7-145E-B742-9B7E-5F79F584AB7B}"/>
              </a:ext>
            </a:extLst>
          </p:cNvPr>
          <p:cNvSpPr txBox="1">
            <a:spLocks/>
          </p:cNvSpPr>
          <p:nvPr/>
        </p:nvSpPr>
        <p:spPr>
          <a:xfrm>
            <a:off x="5181600" y="182879"/>
            <a:ext cx="6781800" cy="6492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A9D9BE-08C0-5940-AB67-A4EEEFC32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43000"/>
            <a:ext cx="521208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61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046B6-BEB7-5748-9BFC-0790A2A9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all this mean?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7E0925-0EC6-C448-9E90-5A6453F6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6096000" cy="4834255"/>
          </a:xfrm>
        </p:spPr>
        <p:txBody>
          <a:bodyPr/>
          <a:lstStyle/>
          <a:p>
            <a:r>
              <a:rPr lang="en-US"/>
              <a:t>This list is given to immigrants who are applying for citizenship to the United states.</a:t>
            </a:r>
          </a:p>
          <a:p>
            <a:r>
              <a:rPr lang="en-US"/>
              <a:t>There are many rights that are promised to us as citizens that are laid out in the Constitution</a:t>
            </a:r>
          </a:p>
          <a:p>
            <a:r>
              <a:rPr lang="en-US"/>
              <a:t>However, citizens must also fulfill their responsibilities to make sure our government represents the people and runs.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650F7E-4097-2848-B7A1-C8FF849F9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180" y="365125"/>
            <a:ext cx="287020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6E9B59-6944-4B44-9374-9C7AB381C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660" y="3698874"/>
            <a:ext cx="3197860" cy="3058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D527B0-04FD-3148-8627-8C03E48A9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660" y="3498584"/>
            <a:ext cx="3197860" cy="305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38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F666-7B95-064C-9AE1-C431BBE62B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Concept 4: The U.S. Today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8AE1B-74C1-EE47-B0FE-008C599C2D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52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5CE77-7D12-4A48-8471-23BD482F8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58ACD-4812-0A40-BC57-5DBCD953C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825624"/>
            <a:ext cx="6659880" cy="4834255"/>
          </a:xfrm>
        </p:spPr>
        <p:txBody>
          <a:bodyPr>
            <a:normAutofit/>
          </a:bodyPr>
          <a:lstStyle/>
          <a:p>
            <a:r>
              <a:rPr lang="en-US"/>
              <a:t>An official periodic counting of a population</a:t>
            </a:r>
          </a:p>
          <a:p>
            <a:pPr lvl="1"/>
            <a:r>
              <a:rPr lang="en-US"/>
              <a:t>U.S. conducts a census every 10 years</a:t>
            </a:r>
          </a:p>
          <a:p>
            <a:r>
              <a:rPr lang="en-US"/>
              <a:t>Census information is mostly used to find out how many people live in each state</a:t>
            </a:r>
          </a:p>
          <a:p>
            <a:pPr lvl="1"/>
            <a:r>
              <a:rPr lang="en-US"/>
              <a:t>Determines representation in Congress</a:t>
            </a:r>
          </a:p>
          <a:p>
            <a:r>
              <a:rPr lang="en-US"/>
              <a:t>The census also collect information on demographics</a:t>
            </a:r>
          </a:p>
          <a:p>
            <a:pPr lvl="1"/>
            <a:r>
              <a:rPr lang="en-US"/>
              <a:t>Census might provide information on ethnic background, number of children, number of pets, etc.</a:t>
            </a:r>
          </a:p>
          <a:p>
            <a:pPr lvl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451E1-7AA2-EB40-97E1-4A0EFC91F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760" y="0"/>
            <a:ext cx="3034138" cy="430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792E6-C2B6-3D49-A12B-7719270EB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470" y="3978274"/>
            <a:ext cx="3676650" cy="285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91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FD6A-5B2C-584B-8F86-1BE0057416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Concept 1: United States Geography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D3556-5282-CC4B-8A26-4107FCC6BE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89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C669-2FE5-1048-93FF-89B49B431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Population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662C0-FA42-A441-BA02-6703F59D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880" y="1825624"/>
            <a:ext cx="6675120" cy="5032375"/>
          </a:xfrm>
        </p:spPr>
        <p:txBody>
          <a:bodyPr/>
          <a:lstStyle/>
          <a:p>
            <a:r>
              <a:rPr lang="en-US"/>
              <a:t>The U.S. population is estimated to be at 327 million in 2018.</a:t>
            </a:r>
          </a:p>
          <a:p>
            <a:r>
              <a:rPr lang="en-US"/>
              <a:t>Countries grow through natural increase, by adding territory, or through immigration.</a:t>
            </a:r>
          </a:p>
          <a:p>
            <a:r>
              <a:rPr lang="en-US"/>
              <a:t>Natural increase happens when the birthrate out paces the death rate.</a:t>
            </a:r>
          </a:p>
          <a:p>
            <a:r>
              <a:rPr lang="en-US"/>
              <a:t>Adding territory is when a country annexes in new lands.</a:t>
            </a:r>
          </a:p>
          <a:p>
            <a:r>
              <a:rPr lang="en-US"/>
              <a:t>Immigration is when people move to a new country.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E40F6-945A-3E4C-AD37-5E1D95F2A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1430593"/>
            <a:ext cx="4857750" cy="2708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2CB834-6E89-0D4D-975F-96CD3718E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825" y="4165800"/>
            <a:ext cx="3973830" cy="260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35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6364-E44D-154F-B2A3-F554F433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Population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6B911-DDAD-E748-96EB-0579051A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539240"/>
            <a:ext cx="6797040" cy="5318759"/>
          </a:xfrm>
        </p:spPr>
        <p:txBody>
          <a:bodyPr>
            <a:normAutofit/>
          </a:bodyPr>
          <a:lstStyle/>
          <a:p>
            <a:r>
              <a:rPr lang="en-US"/>
              <a:t>The American family and their way of life have changed throughout our history.</a:t>
            </a:r>
          </a:p>
          <a:p>
            <a:r>
              <a:rPr lang="en-US"/>
              <a:t>American households have changed in several ways</a:t>
            </a:r>
          </a:p>
          <a:p>
            <a:pPr lvl="1"/>
            <a:r>
              <a:rPr lang="en-US"/>
              <a:t>An increase in divorces has lead to one-parent households, many of them headed by women</a:t>
            </a:r>
          </a:p>
          <a:p>
            <a:pPr lvl="1"/>
            <a:r>
              <a:rPr lang="en-US"/>
              <a:t>Couples are having fewer children or are waiting to have children.</a:t>
            </a:r>
          </a:p>
          <a:p>
            <a:pPr lvl="1"/>
            <a:r>
              <a:rPr lang="en-US"/>
              <a:t>Some people do not marry</a:t>
            </a:r>
          </a:p>
          <a:p>
            <a:pPr lvl="1"/>
            <a:r>
              <a:rPr lang="en-US"/>
              <a:t>People are living longer </a:t>
            </a:r>
          </a:p>
          <a:p>
            <a:r>
              <a:rPr lang="en-US"/>
              <a:t>Women’s roles have also changed and more women are working outside the home</a:t>
            </a:r>
          </a:p>
          <a:p>
            <a:pPr lvl="1"/>
            <a:r>
              <a:rPr lang="en-US"/>
              <a:t>More women today graduate college than men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58A08-30E8-EE41-88EA-06F9E367B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160" y="365125"/>
            <a:ext cx="2794000" cy="356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7F941A-000A-A84E-84D5-8AAA364D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698" y="3785395"/>
            <a:ext cx="4234182" cy="29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11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FEF34-F7F0-DD43-A396-47684CE11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9720" y="441960"/>
            <a:ext cx="6553200" cy="6416040"/>
          </a:xfrm>
        </p:spPr>
        <p:txBody>
          <a:bodyPr>
            <a:normAutofit lnSpcReduction="10000"/>
          </a:bodyPr>
          <a:lstStyle/>
          <a:p>
            <a:r>
              <a:rPr lang="en-US" sz="3200"/>
              <a:t>The American population is getting older</a:t>
            </a:r>
          </a:p>
          <a:p>
            <a:pPr lvl="1"/>
            <a:r>
              <a:rPr lang="en-US" sz="2800"/>
              <a:t>The 2000 census counted about 65,000 centenarians.</a:t>
            </a:r>
          </a:p>
          <a:p>
            <a:r>
              <a:rPr lang="en-US" sz="3200"/>
              <a:t>People live longer due to healthier lifestyles and better medical care.</a:t>
            </a:r>
          </a:p>
          <a:p>
            <a:r>
              <a:rPr lang="en-US" sz="3200"/>
              <a:t>This causes problems as there is a shrinking proportion of younger wage earners</a:t>
            </a:r>
          </a:p>
          <a:p>
            <a:pPr lvl="1"/>
            <a:r>
              <a:rPr lang="en-US" sz="2800"/>
              <a:t>Less people to support older Americans</a:t>
            </a:r>
          </a:p>
          <a:p>
            <a:r>
              <a:rPr lang="en-US" sz="3200"/>
              <a:t>Our population is also more diverse</a:t>
            </a:r>
          </a:p>
          <a:p>
            <a:pPr lvl="1"/>
            <a:r>
              <a:rPr lang="en-US" sz="2800"/>
              <a:t>The 2000 census had new categories for people to select</a:t>
            </a:r>
          </a:p>
          <a:p>
            <a:pPr lvl="1"/>
            <a:r>
              <a:rPr lang="en-US" sz="2800"/>
              <a:t>Reflects various ethnic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6368C-6035-1245-B713-F51166ED9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79720" cy="3656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EB6241-E9C5-1743-9693-B4EF220DD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3535680"/>
            <a:ext cx="3886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76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14315-A641-214D-9B18-8228E7678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Population on the Move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D67A1-9898-3F4E-88A7-377DE268B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93520"/>
            <a:ext cx="7101840" cy="5242559"/>
          </a:xfrm>
        </p:spPr>
        <p:txBody>
          <a:bodyPr>
            <a:normAutofit lnSpcReduction="10000"/>
          </a:bodyPr>
          <a:lstStyle/>
          <a:p>
            <a:r>
              <a:rPr lang="en-US" sz="3200"/>
              <a:t>When America was founded we were a nation of mostly farmers</a:t>
            </a:r>
          </a:p>
          <a:p>
            <a:r>
              <a:rPr lang="en-US" sz="3200"/>
              <a:t>The rise of industry in the 1800s brought more people to the cities</a:t>
            </a:r>
          </a:p>
          <a:p>
            <a:pPr lvl="1"/>
            <a:r>
              <a:rPr lang="en-US" sz="2800"/>
              <a:t>Overcrowding in the late 1800s became a problem</a:t>
            </a:r>
          </a:p>
          <a:p>
            <a:r>
              <a:rPr lang="en-US" sz="3200"/>
              <a:t>The affordable automobile in the 1920s allowed Americans to move out of the cities and into suburbs.</a:t>
            </a:r>
          </a:p>
          <a:p>
            <a:pPr lvl="1"/>
            <a:r>
              <a:rPr lang="en-US" sz="2800"/>
              <a:t>Today more than 80% of Americans live in metropolitan areas, or regions made up of cities and their suburbs.</a:t>
            </a:r>
          </a:p>
          <a:p>
            <a:endParaRPr lang="en-US" sz="3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04290-5338-F445-B656-DF5059EE2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582" y="121921"/>
            <a:ext cx="4560476" cy="3643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CF76C3-72ED-4046-AF57-4DD40915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877" y="3439001"/>
            <a:ext cx="4027962" cy="284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78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C3FE3-366F-E240-AA0F-E28C6CE9F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0" y="304800"/>
            <a:ext cx="6553200" cy="6553200"/>
          </a:xfrm>
        </p:spPr>
        <p:txBody>
          <a:bodyPr>
            <a:normAutofit/>
          </a:bodyPr>
          <a:lstStyle/>
          <a:p>
            <a:r>
              <a:rPr lang="en-US" sz="3200"/>
              <a:t>For most of American history, the largest population was in the Northeast and Midwest.</a:t>
            </a:r>
          </a:p>
          <a:p>
            <a:r>
              <a:rPr lang="en-US" sz="3200"/>
              <a:t>Starting in the 50s, people began moving to the warmer southern states</a:t>
            </a:r>
          </a:p>
          <a:p>
            <a:pPr lvl="1"/>
            <a:r>
              <a:rPr lang="en-US" sz="2800"/>
              <a:t>Known as the “sunbelt”</a:t>
            </a:r>
          </a:p>
          <a:p>
            <a:r>
              <a:rPr lang="en-US" sz="3200"/>
              <a:t>Because of this population shift, cities in the South and West are growing.</a:t>
            </a:r>
          </a:p>
          <a:p>
            <a:pPr lvl="1"/>
            <a:r>
              <a:rPr lang="en-US" sz="2800"/>
              <a:t>Las Vegas is the fastest growing city but New York is still the most populous.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DD8A8-466A-EF43-A498-042F987D1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7419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405721-FBC3-8D41-A33A-902A104AF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630" y="2819400"/>
            <a:ext cx="3840480" cy="406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29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046B6-BEB7-5748-9BFC-0790A2A9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States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7E0925-0EC6-C448-9E90-5A6453F6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1285"/>
            <a:ext cx="7160653" cy="5449318"/>
          </a:xfrm>
        </p:spPr>
        <p:txBody>
          <a:bodyPr>
            <a:normAutofit fontScale="92500"/>
          </a:bodyPr>
          <a:lstStyle/>
          <a:p>
            <a:r>
              <a:rPr lang="en-US" sz="3200"/>
              <a:t>The U.S. is made up of 50 states</a:t>
            </a:r>
          </a:p>
          <a:p>
            <a:pPr lvl="1"/>
            <a:r>
              <a:rPr lang="en-US" sz="2800"/>
              <a:t>48 contiguous states (sharing a common border; touching)</a:t>
            </a:r>
          </a:p>
          <a:p>
            <a:pPr lvl="1"/>
            <a:r>
              <a:rPr lang="en-US" sz="2800"/>
              <a:t>Alaska and Hawaii</a:t>
            </a:r>
          </a:p>
          <a:p>
            <a:r>
              <a:rPr lang="en-US" sz="3200"/>
              <a:t>All states have a 2 letter postal abbreviation.</a:t>
            </a:r>
          </a:p>
          <a:p>
            <a:r>
              <a:rPr lang="en-US" sz="3200"/>
              <a:t>The U.S. also has 5 territories all across the world</a:t>
            </a:r>
          </a:p>
          <a:p>
            <a:pPr lvl="1"/>
            <a:r>
              <a:rPr lang="en-US" sz="2800"/>
              <a:t>Puerto Rico, Guam, U.S. Virgin Islands, American Samoa, Northern Mariana Islands</a:t>
            </a:r>
          </a:p>
          <a:p>
            <a:r>
              <a:rPr lang="en-US" sz="3200"/>
              <a:t>Each state and territory has their own capital city</a:t>
            </a:r>
          </a:p>
        </p:txBody>
      </p:sp>
      <p:pic>
        <p:nvPicPr>
          <p:cNvPr id="376" name="Picture 375">
            <a:extLst>
              <a:ext uri="{FF2B5EF4-FFF2-40B4-BE49-F238E27FC236}">
                <a16:creationId xmlns:a16="http://schemas.microsoft.com/office/drawing/2014/main" id="{E9AE4F97-D276-FC43-A09A-ACF960F5A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654" y="124069"/>
            <a:ext cx="4927241" cy="3616595"/>
          </a:xfrm>
          <a:prstGeom prst="rect">
            <a:avLst/>
          </a:prstGeom>
        </p:spPr>
      </p:pic>
      <p:pic>
        <p:nvPicPr>
          <p:cNvPr id="377" name="Picture 376">
            <a:extLst>
              <a:ext uri="{FF2B5EF4-FFF2-40B4-BE49-F238E27FC236}">
                <a16:creationId xmlns:a16="http://schemas.microsoft.com/office/drawing/2014/main" id="{6B4954C5-89E9-D04D-899E-05B794581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654" y="3638974"/>
            <a:ext cx="4927240" cy="331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72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046B6-BEB7-5748-9BFC-0790A2A9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1"/>
            <a:ext cx="10515600" cy="1325563"/>
          </a:xfrm>
        </p:spPr>
        <p:txBody>
          <a:bodyPr/>
          <a:lstStyle/>
          <a:p>
            <a:r>
              <a:rPr lang="en-US"/>
              <a:t>Waterways and Neighbors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7E0925-0EC6-C448-9E90-5A6453F6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94282"/>
            <a:ext cx="6208294" cy="5763718"/>
          </a:xfrm>
        </p:spPr>
        <p:txBody>
          <a:bodyPr>
            <a:normAutofit/>
          </a:bodyPr>
          <a:lstStyle/>
          <a:p>
            <a:r>
              <a:rPr lang="en-US"/>
              <a:t>The continental U.S. touches the Atlantic Ocean, Pacific Ocean, and the Gulf of Mexico</a:t>
            </a:r>
          </a:p>
          <a:p>
            <a:r>
              <a:rPr lang="en-US"/>
              <a:t>To the north there are the 5 Great Lakes</a:t>
            </a:r>
          </a:p>
          <a:p>
            <a:pPr lvl="1"/>
            <a:r>
              <a:rPr lang="en-US"/>
              <a:t>Lake Huron, Lake Ontario, Lake Michigan, Lake Erie, Lake Superior</a:t>
            </a:r>
          </a:p>
          <a:p>
            <a:r>
              <a:rPr lang="en-US"/>
              <a:t>The longest river in the U.S. is the Missouri River</a:t>
            </a:r>
          </a:p>
          <a:p>
            <a:r>
              <a:rPr lang="en-US"/>
              <a:t>The second longest river is the Mississippi River</a:t>
            </a:r>
          </a:p>
          <a:p>
            <a:r>
              <a:rPr lang="en-US"/>
              <a:t>Canada borders the U.S. to the north and Mexico shares a border with the U.S. in the south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FE63A0-B5B9-374F-86C9-F96EC8DDB4D1}"/>
              </a:ext>
            </a:extLst>
          </p:cNvPr>
          <p:cNvGrpSpPr/>
          <p:nvPr/>
        </p:nvGrpSpPr>
        <p:grpSpPr>
          <a:xfrm>
            <a:off x="5895474" y="1094282"/>
            <a:ext cx="6403206" cy="5023943"/>
            <a:chOff x="454025" y="98425"/>
            <a:chExt cx="11423267" cy="6019800"/>
          </a:xfrm>
        </p:grpSpPr>
        <p:pic>
          <p:nvPicPr>
            <p:cNvPr id="309" name="Picture 3">
              <a:extLst>
                <a:ext uri="{FF2B5EF4-FFF2-40B4-BE49-F238E27FC236}">
                  <a16:creationId xmlns:a16="http://schemas.microsoft.com/office/drawing/2014/main" id="{C51AAF12-FAF7-0241-9986-C787424DB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34"/>
            <a:stretch>
              <a:fillRect/>
            </a:stretch>
          </p:blipFill>
          <p:spPr bwMode="auto">
            <a:xfrm>
              <a:off x="1582738" y="98425"/>
              <a:ext cx="9412287" cy="601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0" name="Picture 8">
              <a:extLst>
                <a:ext uri="{FF2B5EF4-FFF2-40B4-BE49-F238E27FC236}">
                  <a16:creationId xmlns:a16="http://schemas.microsoft.com/office/drawing/2014/main" id="{D783BB3A-C905-E64E-A965-A6577E549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25" y="3270250"/>
              <a:ext cx="1112838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311" name="Picture 8">
              <a:extLst>
                <a:ext uri="{FF2B5EF4-FFF2-40B4-BE49-F238E27FC236}">
                  <a16:creationId xmlns:a16="http://schemas.microsoft.com/office/drawing/2014/main" id="{6F9906D2-CEBD-5A46-A50C-357EC3FEE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8088" y="5343525"/>
              <a:ext cx="1112837" cy="51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312" name="Picture 8">
              <a:extLst>
                <a:ext uri="{FF2B5EF4-FFF2-40B4-BE49-F238E27FC236}">
                  <a16:creationId xmlns:a16="http://schemas.microsoft.com/office/drawing/2014/main" id="{669FA0E1-6150-E541-94F6-ECC6501ED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3750" y="4391025"/>
              <a:ext cx="111125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8487F9DC-6CCA-4041-A2F5-2703CC51EB3F}"/>
                </a:ext>
              </a:extLst>
            </p:cNvPr>
            <p:cNvSpPr txBox="1"/>
            <p:nvPr/>
          </p:nvSpPr>
          <p:spPr>
            <a:xfrm>
              <a:off x="525462" y="3708400"/>
              <a:ext cx="1487519" cy="774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Pacific</a:t>
              </a:r>
            </a:p>
            <a:p>
              <a:pPr>
                <a:defRPr/>
              </a:pPr>
              <a:r>
                <a:rPr lang="en-US" b="1">
                  <a:solidFill>
                    <a:srgbClr val="00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Ocean</a:t>
              </a: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AC88DED6-D6FA-4549-9D66-FDDB99E512CE}"/>
                </a:ext>
              </a:extLst>
            </p:cNvPr>
            <p:cNvSpPr txBox="1"/>
            <p:nvPr/>
          </p:nvSpPr>
          <p:spPr>
            <a:xfrm>
              <a:off x="7356474" y="5213350"/>
              <a:ext cx="1970846" cy="774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Gulf of</a:t>
              </a:r>
            </a:p>
            <a:p>
              <a:pPr>
                <a:defRPr/>
              </a:pPr>
              <a:r>
                <a:rPr lang="en-US" b="1">
                  <a:solidFill>
                    <a:srgbClr val="00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Mexico</a:t>
              </a: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C9044C73-0565-3D4F-9D35-B66D5EC471C2}"/>
                </a:ext>
              </a:extLst>
            </p:cNvPr>
            <p:cNvSpPr txBox="1"/>
            <p:nvPr/>
          </p:nvSpPr>
          <p:spPr>
            <a:xfrm>
              <a:off x="9805988" y="3702049"/>
              <a:ext cx="2071304" cy="774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Atlantic</a:t>
              </a:r>
            </a:p>
            <a:p>
              <a:pPr>
                <a:defRPr/>
              </a:pPr>
              <a:r>
                <a:rPr lang="en-US" b="1">
                  <a:solidFill>
                    <a:srgbClr val="00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Ocean</a:t>
              </a: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5CF7015C-D1A0-034C-964F-1A97E04A81AC}"/>
                </a:ext>
              </a:extLst>
            </p:cNvPr>
            <p:cNvSpPr txBox="1"/>
            <p:nvPr/>
          </p:nvSpPr>
          <p:spPr>
            <a:xfrm>
              <a:off x="8096250" y="506413"/>
              <a:ext cx="890588" cy="646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Great </a:t>
              </a:r>
            </a:p>
            <a:p>
              <a:pPr>
                <a:defRPr/>
              </a:pPr>
              <a:r>
                <a:rPr lang="en-US" b="1">
                  <a:solidFill>
                    <a:srgbClr val="00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Lakes</a:t>
              </a: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6F708499-D254-4644-B89C-EC80181F1AB9}"/>
                </a:ext>
              </a:extLst>
            </p:cNvPr>
            <p:cNvSpPr txBox="1"/>
            <p:nvPr/>
          </p:nvSpPr>
          <p:spPr>
            <a:xfrm>
              <a:off x="4197851" y="228599"/>
              <a:ext cx="2812549" cy="442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spc="60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CANADA</a:t>
              </a:r>
            </a:p>
          </p:txBody>
        </p:sp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04000A58-C954-854C-95CC-874BF24002D3}"/>
                </a:ext>
              </a:extLst>
            </p:cNvPr>
            <p:cNvSpPr txBox="1"/>
            <p:nvPr/>
          </p:nvSpPr>
          <p:spPr>
            <a:xfrm>
              <a:off x="3016805" y="4993951"/>
              <a:ext cx="2715659" cy="442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spc="60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MEXICO</a:t>
              </a:r>
            </a:p>
          </p:txBody>
        </p:sp>
        <p:pic>
          <p:nvPicPr>
            <p:cNvPr id="319" name="Picture 5" descr="https://upload.wikimedia.org/wikipedia/en/thumb/c/cf/Flag_of_Canada.svg/1280px-Flag_of_Canada.svg.png">
              <a:extLst>
                <a:ext uri="{FF2B5EF4-FFF2-40B4-BE49-F238E27FC236}">
                  <a16:creationId xmlns:a16="http://schemas.microsoft.com/office/drawing/2014/main" id="{62A8DEAC-637D-CD42-9210-5E7D306718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64338" y="325438"/>
              <a:ext cx="603250" cy="3000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0" name="Picture 7" descr="https://upload.wikimedia.org/wikipedia/commons/9/9d/Flag_of_Mexico_%28reverse%29.png">
              <a:extLst>
                <a:ext uri="{FF2B5EF4-FFF2-40B4-BE49-F238E27FC236}">
                  <a16:creationId xmlns:a16="http://schemas.microsoft.com/office/drawing/2014/main" id="{166CDEEB-868F-6348-83E8-DE02223FF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3425" y="5605463"/>
              <a:ext cx="600075" cy="3429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36298A1B-F977-0B4B-9A33-1EE7DA9DB29D}"/>
                </a:ext>
              </a:extLst>
            </p:cNvPr>
            <p:cNvSpPr txBox="1"/>
            <p:nvPr/>
          </p:nvSpPr>
          <p:spPr>
            <a:xfrm rot="3771967">
              <a:off x="6853238" y="1900238"/>
              <a:ext cx="874712" cy="2460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Mississippi</a:t>
              </a:r>
            </a:p>
          </p:txBody>
        </p:sp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1914B3D4-FAFF-F846-BF96-D37B1457ED8F}"/>
                </a:ext>
              </a:extLst>
            </p:cNvPr>
            <p:cNvSpPr txBox="1"/>
            <p:nvPr/>
          </p:nvSpPr>
          <p:spPr>
            <a:xfrm rot="2819283">
              <a:off x="5604669" y="1781969"/>
              <a:ext cx="741362" cy="2476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Missouri</a:t>
              </a: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5D6D921A-1967-514D-BA79-8F9686EB6B9D}"/>
                </a:ext>
              </a:extLst>
            </p:cNvPr>
            <p:cNvSpPr txBox="1"/>
            <p:nvPr/>
          </p:nvSpPr>
          <p:spPr>
            <a:xfrm rot="283771">
              <a:off x="2112963" y="944563"/>
              <a:ext cx="862012" cy="2460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Columbia</a:t>
              </a: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6741DDA2-5468-C64A-98F6-4760E83BB611}"/>
                </a:ext>
              </a:extLst>
            </p:cNvPr>
            <p:cNvSpPr txBox="1"/>
            <p:nvPr/>
          </p:nvSpPr>
          <p:spPr>
            <a:xfrm rot="17483414">
              <a:off x="3829844" y="3723482"/>
              <a:ext cx="979487" cy="2476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Rio Grande</a:t>
              </a: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266704D9-5142-C349-877B-06A71F9B360B}"/>
                </a:ext>
              </a:extLst>
            </p:cNvPr>
            <p:cNvSpPr txBox="1"/>
            <p:nvPr/>
          </p:nvSpPr>
          <p:spPr>
            <a:xfrm rot="20045167">
              <a:off x="7789863" y="2913063"/>
              <a:ext cx="544512" cy="2460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Ohio</a:t>
              </a: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DA4117F1-548D-C244-BE79-61FA5AFEC76D}"/>
                </a:ext>
              </a:extLst>
            </p:cNvPr>
            <p:cNvSpPr txBox="1"/>
            <p:nvPr/>
          </p:nvSpPr>
          <p:spPr>
            <a:xfrm rot="19368808">
              <a:off x="3446463" y="2898775"/>
              <a:ext cx="862012" cy="2460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b="1" i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Colorado</a:t>
              </a:r>
            </a:p>
          </p:txBody>
        </p:sp>
        <p:grpSp>
          <p:nvGrpSpPr>
            <p:cNvPr id="327" name="Group 9215">
              <a:extLst>
                <a:ext uri="{FF2B5EF4-FFF2-40B4-BE49-F238E27FC236}">
                  <a16:creationId xmlns:a16="http://schemas.microsoft.com/office/drawing/2014/main" id="{A26F00EC-BF87-1D47-AA9F-936FF64B52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9325" y="565150"/>
              <a:ext cx="893763" cy="877888"/>
              <a:chOff x="2220053" y="564683"/>
              <a:chExt cx="892441" cy="877724"/>
            </a:xfrm>
          </p:grpSpPr>
          <p:sp>
            <p:nvSpPr>
              <p:cNvPr id="328" name="Rectangle 150">
                <a:extLst>
                  <a:ext uri="{FF2B5EF4-FFF2-40B4-BE49-F238E27FC236}">
                    <a16:creationId xmlns:a16="http://schemas.microsoft.com/office/drawing/2014/main" id="{E6346D13-A480-BE4A-9EFB-B4358126E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761" y="564683"/>
                <a:ext cx="71173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WASHINGTON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29" name="Rectangle 151">
                <a:extLst>
                  <a:ext uri="{FF2B5EF4-FFF2-40B4-BE49-F238E27FC236}">
                    <a16:creationId xmlns:a16="http://schemas.microsoft.com/office/drawing/2014/main" id="{2650FCA7-0C80-E74B-8487-0AC3F9D0A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053" y="1319296"/>
                <a:ext cx="45685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OREGON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30" name="Group 9216">
              <a:extLst>
                <a:ext uri="{FF2B5EF4-FFF2-40B4-BE49-F238E27FC236}">
                  <a16:creationId xmlns:a16="http://schemas.microsoft.com/office/drawing/2014/main" id="{414DB0C1-B4A4-CE4D-9072-F6F233A4E0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6325" y="685800"/>
              <a:ext cx="4187825" cy="2689225"/>
              <a:chOff x="4395288" y="996572"/>
              <a:chExt cx="3392898" cy="2388716"/>
            </a:xfrm>
          </p:grpSpPr>
          <p:sp>
            <p:nvSpPr>
              <p:cNvPr id="331" name="Rectangle 119">
                <a:extLst>
                  <a:ext uri="{FF2B5EF4-FFF2-40B4-BE49-F238E27FC236}">
                    <a16:creationId xmlns:a16="http://schemas.microsoft.com/office/drawing/2014/main" id="{EA73EF31-2497-0548-9CD6-7E95127B0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2127" y="2428940"/>
                <a:ext cx="58028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NEBRASKA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32" name="Rectangle 152">
                <a:extLst>
                  <a:ext uri="{FF2B5EF4-FFF2-40B4-BE49-F238E27FC236}">
                    <a16:creationId xmlns:a16="http://schemas.microsoft.com/office/drawing/2014/main" id="{DD2B22C9-D641-5148-9F08-042094460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5288" y="996572"/>
                <a:ext cx="52257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MONTANA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33" name="Rectangle 158">
                <a:extLst>
                  <a:ext uri="{FF2B5EF4-FFF2-40B4-BE49-F238E27FC236}">
                    <a16:creationId xmlns:a16="http://schemas.microsoft.com/office/drawing/2014/main" id="{BA5EA73E-6564-F242-A353-C26300E8A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7615" y="3262177"/>
                <a:ext cx="50815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MISSOURI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34" name="Rectangle 161">
                <a:extLst>
                  <a:ext uri="{FF2B5EF4-FFF2-40B4-BE49-F238E27FC236}">
                    <a16:creationId xmlns:a16="http://schemas.microsoft.com/office/drawing/2014/main" id="{DE2E9B3C-3C2E-3D4B-ABF3-EF9C94A4F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0513" y="1164931"/>
                <a:ext cx="43762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NORTH </a:t>
                </a:r>
              </a:p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DAKOTA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35" name="Rectangle 162">
                <a:extLst>
                  <a:ext uri="{FF2B5EF4-FFF2-40B4-BE49-F238E27FC236}">
                    <a16:creationId xmlns:a16="http://schemas.microsoft.com/office/drawing/2014/main" id="{A97F8FC0-CFB8-3940-9864-58E521A82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2118" y="1813649"/>
                <a:ext cx="43762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SOUTH </a:t>
                </a:r>
              </a:p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DAKOTA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36" name="Rectangle 171">
                <a:extLst>
                  <a:ext uri="{FF2B5EF4-FFF2-40B4-BE49-F238E27FC236}">
                    <a16:creationId xmlns:a16="http://schemas.microsoft.com/office/drawing/2014/main" id="{4A405DBC-EAF0-5D46-986C-BF78CC56F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6008" y="3141736"/>
                <a:ext cx="432811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KANSAS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37" name="Rectangle 172">
                <a:extLst>
                  <a:ext uri="{FF2B5EF4-FFF2-40B4-BE49-F238E27FC236}">
                    <a16:creationId xmlns:a16="http://schemas.microsoft.com/office/drawing/2014/main" id="{FC364E6A-8422-F947-AD79-79ED201C9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53772" y="2727212"/>
                <a:ext cx="43441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ILLINOIS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38" name="Rectangle 173">
                <a:extLst>
                  <a:ext uri="{FF2B5EF4-FFF2-40B4-BE49-F238E27FC236}">
                    <a16:creationId xmlns:a16="http://schemas.microsoft.com/office/drawing/2014/main" id="{A179DC3D-A253-C54D-A3B8-BEE256853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8391" y="2361954"/>
                <a:ext cx="27892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IOWA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39" name="Group 9217">
              <a:extLst>
                <a:ext uri="{FF2B5EF4-FFF2-40B4-BE49-F238E27FC236}">
                  <a16:creationId xmlns:a16="http://schemas.microsoft.com/office/drawing/2014/main" id="{ADA32910-746F-2149-82BF-B6583BC4B1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4763" y="922338"/>
              <a:ext cx="2320925" cy="3937000"/>
              <a:chOff x="6355190" y="923102"/>
              <a:chExt cx="2320985" cy="3936727"/>
            </a:xfrm>
          </p:grpSpPr>
          <p:sp>
            <p:nvSpPr>
              <p:cNvPr id="340" name="Rectangle 131">
                <a:extLst>
                  <a:ext uri="{FF2B5EF4-FFF2-40B4-BE49-F238E27FC236}">
                    <a16:creationId xmlns:a16="http://schemas.microsoft.com/office/drawing/2014/main" id="{675BAA3C-0A69-7B47-8940-75261CCF7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9215" y="3238215"/>
                <a:ext cx="56906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KENTUCKY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41" name="Rectangle 159">
                <a:extLst>
                  <a:ext uri="{FF2B5EF4-FFF2-40B4-BE49-F238E27FC236}">
                    <a16:creationId xmlns:a16="http://schemas.microsoft.com/office/drawing/2014/main" id="{906F389A-8AA8-7441-9AFE-38333EA00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6079" y="3891755"/>
                <a:ext cx="58028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ARKANSAS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42" name="Rectangle 160">
                <a:extLst>
                  <a:ext uri="{FF2B5EF4-FFF2-40B4-BE49-F238E27FC236}">
                    <a16:creationId xmlns:a16="http://schemas.microsoft.com/office/drawing/2014/main" id="{D2D8AB4F-624D-C74D-A3C0-41B4F463A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538980">
                <a:off x="6757851" y="4736718"/>
                <a:ext cx="56425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LOUISIANA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43" name="Rectangle 163">
                <a:extLst>
                  <a:ext uri="{FF2B5EF4-FFF2-40B4-BE49-F238E27FC236}">
                    <a16:creationId xmlns:a16="http://schemas.microsoft.com/office/drawing/2014/main" id="{024F8201-BFE2-2B43-B9D4-3E36CB4D0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5190" y="923102"/>
                <a:ext cx="61555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MINNESOTA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44" name="Rectangle 164">
                <a:extLst>
                  <a:ext uri="{FF2B5EF4-FFF2-40B4-BE49-F238E27FC236}">
                    <a16:creationId xmlns:a16="http://schemas.microsoft.com/office/drawing/2014/main" id="{A56CA059-1258-EB49-B6D1-D5FD84D27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7419" y="1486467"/>
                <a:ext cx="593111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WISCONSIN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45" name="Rectangle 170">
                <a:extLst>
                  <a:ext uri="{FF2B5EF4-FFF2-40B4-BE49-F238E27FC236}">
                    <a16:creationId xmlns:a16="http://schemas.microsoft.com/office/drawing/2014/main" id="{DACF5554-3053-AF4F-A84A-74FD7036D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180714">
                <a:off x="7271394" y="4432794"/>
                <a:ext cx="613951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MISSISSIPPI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46" name="Rectangle 128">
                <a:extLst>
                  <a:ext uri="{FF2B5EF4-FFF2-40B4-BE49-F238E27FC236}">
                    <a16:creationId xmlns:a16="http://schemas.microsoft.com/office/drawing/2014/main" id="{4EEADE0D-5B1C-E84A-AC45-788E646B2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4460" y="3575869"/>
                <a:ext cx="871715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TENNESSEE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47" name="Group 9219">
              <a:extLst>
                <a:ext uri="{FF2B5EF4-FFF2-40B4-BE49-F238E27FC236}">
                  <a16:creationId xmlns:a16="http://schemas.microsoft.com/office/drawing/2014/main" id="{610A0EE1-C287-1248-8167-7678C8BA6E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50188" y="2190750"/>
              <a:ext cx="1984375" cy="752475"/>
              <a:chOff x="7849449" y="2191298"/>
              <a:chExt cx="1985155" cy="751749"/>
            </a:xfrm>
          </p:grpSpPr>
          <p:sp>
            <p:nvSpPr>
              <p:cNvPr id="348" name="Rectangle 122">
                <a:extLst>
                  <a:ext uri="{FF2B5EF4-FFF2-40B4-BE49-F238E27FC236}">
                    <a16:creationId xmlns:a16="http://schemas.microsoft.com/office/drawing/2014/main" id="{9CC1BBCF-3499-1042-834C-5067DC8BA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7337">
                <a:off x="7849449" y="2513951"/>
                <a:ext cx="42639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INDIANA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49" name="Rectangle 123">
                <a:extLst>
                  <a:ext uri="{FF2B5EF4-FFF2-40B4-BE49-F238E27FC236}">
                    <a16:creationId xmlns:a16="http://schemas.microsoft.com/office/drawing/2014/main" id="{3F215F9B-FD2C-5347-9E3B-D5191C2A1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2816" y="2493179"/>
                <a:ext cx="26289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OHIO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50" name="Rectangle 128">
                <a:extLst>
                  <a:ext uri="{FF2B5EF4-FFF2-40B4-BE49-F238E27FC236}">
                    <a16:creationId xmlns:a16="http://schemas.microsoft.com/office/drawing/2014/main" id="{160C4BF1-D583-9D47-B51C-7D62007ED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29348" y="2191298"/>
                <a:ext cx="80525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PENNSYLVANIA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51" name="Rectangle 128">
                <a:extLst>
                  <a:ext uri="{FF2B5EF4-FFF2-40B4-BE49-F238E27FC236}">
                    <a16:creationId xmlns:a16="http://schemas.microsoft.com/office/drawing/2014/main" id="{E47F0C00-4AE1-5B4B-88FC-23293DD29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01052">
                <a:off x="8912946" y="2689863"/>
                <a:ext cx="39886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WEST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52" name="Rectangle 128">
                <a:extLst>
                  <a:ext uri="{FF2B5EF4-FFF2-40B4-BE49-F238E27FC236}">
                    <a16:creationId xmlns:a16="http://schemas.microsoft.com/office/drawing/2014/main" id="{5517CE59-01EC-874F-8AA7-57A2159FC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13359">
                <a:off x="8815915" y="2819936"/>
                <a:ext cx="56148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VIRGINIA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53" name="Group 9220">
              <a:extLst>
                <a:ext uri="{FF2B5EF4-FFF2-40B4-BE49-F238E27FC236}">
                  <a16:creationId xmlns:a16="http://schemas.microsoft.com/office/drawing/2014/main" id="{4C42D55A-23E9-C64F-ADC6-C9CC60129A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3263" y="2589213"/>
              <a:ext cx="3135312" cy="1357312"/>
              <a:chOff x="1973075" y="2589194"/>
              <a:chExt cx="3134856" cy="1356957"/>
            </a:xfrm>
          </p:grpSpPr>
          <p:sp>
            <p:nvSpPr>
              <p:cNvPr id="354" name="Rectangle 153">
                <a:extLst>
                  <a:ext uri="{FF2B5EF4-FFF2-40B4-BE49-F238E27FC236}">
                    <a16:creationId xmlns:a16="http://schemas.microsoft.com/office/drawing/2014/main" id="{498FB965-651E-B848-87C9-DCC9A5DF3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5979" y="2589194"/>
                <a:ext cx="432811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NEVADA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55" name="Rectangle 154">
                <a:extLst>
                  <a:ext uri="{FF2B5EF4-FFF2-40B4-BE49-F238E27FC236}">
                    <a16:creationId xmlns:a16="http://schemas.microsoft.com/office/drawing/2014/main" id="{B4C35F19-B485-EC4C-8F88-045F8FA10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3075" y="3298482"/>
                <a:ext cx="63158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CALIFORNIA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56" name="Rectangle 155">
                <a:extLst>
                  <a:ext uri="{FF2B5EF4-FFF2-40B4-BE49-F238E27FC236}">
                    <a16:creationId xmlns:a16="http://schemas.microsoft.com/office/drawing/2014/main" id="{5629AC07-AB62-3B44-9153-3B9100B57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010" y="2953916"/>
                <a:ext cx="597921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COLORADO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57" name="Rectangle 167">
                <a:extLst>
                  <a:ext uri="{FF2B5EF4-FFF2-40B4-BE49-F238E27FC236}">
                    <a16:creationId xmlns:a16="http://schemas.microsoft.com/office/drawing/2014/main" id="{1E0BB8AA-274D-C946-AA8A-421362CC6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9191" y="2715040"/>
                <a:ext cx="28373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UTAH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58" name="Rectangle 168">
                <a:extLst>
                  <a:ext uri="{FF2B5EF4-FFF2-40B4-BE49-F238E27FC236}">
                    <a16:creationId xmlns:a16="http://schemas.microsoft.com/office/drawing/2014/main" id="{697EEFB9-073A-F740-A546-B26EFA378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954" y="3823040"/>
                <a:ext cx="46647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ARIZONA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59" name="Group 9221">
              <a:extLst>
                <a:ext uri="{FF2B5EF4-FFF2-40B4-BE49-F238E27FC236}">
                  <a16:creationId xmlns:a16="http://schemas.microsoft.com/office/drawing/2014/main" id="{549D340D-F7BC-3E44-A00E-57559C2590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7388" y="3965575"/>
              <a:ext cx="1357312" cy="841375"/>
              <a:chOff x="4497630" y="3965893"/>
              <a:chExt cx="1356341" cy="840386"/>
            </a:xfrm>
          </p:grpSpPr>
          <p:sp>
            <p:nvSpPr>
              <p:cNvPr id="360" name="Rectangle 156">
                <a:extLst>
                  <a:ext uri="{FF2B5EF4-FFF2-40B4-BE49-F238E27FC236}">
                    <a16:creationId xmlns:a16="http://schemas.microsoft.com/office/drawing/2014/main" id="{EEAE06D8-1A5C-4C4B-868A-C9F48F8A7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7630" y="3965893"/>
                <a:ext cx="40556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NEW </a:t>
                </a:r>
              </a:p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MEXICO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61" name="Rectangle 169">
                <a:extLst>
                  <a:ext uri="{FF2B5EF4-FFF2-40B4-BE49-F238E27FC236}">
                    <a16:creationId xmlns:a16="http://schemas.microsoft.com/office/drawing/2014/main" id="{87B93B26-5EE4-5D4B-92CB-B88A979CA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0928" y="4683168"/>
                <a:ext cx="34304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TEXAS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62" name="Group 27">
              <a:extLst>
                <a:ext uri="{FF2B5EF4-FFF2-40B4-BE49-F238E27FC236}">
                  <a16:creationId xmlns:a16="http://schemas.microsoft.com/office/drawing/2014/main" id="{0665D1D5-5D61-E94B-8CC3-4B178C9798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7013" y="890588"/>
              <a:ext cx="3289300" cy="4689475"/>
              <a:chOff x="7847698" y="890493"/>
              <a:chExt cx="3288256" cy="4688855"/>
            </a:xfrm>
          </p:grpSpPr>
          <p:sp>
            <p:nvSpPr>
              <p:cNvPr id="363" name="Rectangle 128">
                <a:extLst>
                  <a:ext uri="{FF2B5EF4-FFF2-40B4-BE49-F238E27FC236}">
                    <a16:creationId xmlns:a16="http://schemas.microsoft.com/office/drawing/2014/main" id="{EADBF51F-9097-2744-B58A-2115D66A7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5844" y="1586710"/>
                <a:ext cx="29655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YORK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64" name="Rectangle 129">
                <a:extLst>
                  <a:ext uri="{FF2B5EF4-FFF2-40B4-BE49-F238E27FC236}">
                    <a16:creationId xmlns:a16="http://schemas.microsoft.com/office/drawing/2014/main" id="{ABF42C92-5281-B544-A0C5-AA6D1E393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19119" y="3159922"/>
                <a:ext cx="45685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VIRGINIA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65" name="Rectangle 135">
                <a:extLst>
                  <a:ext uri="{FF2B5EF4-FFF2-40B4-BE49-F238E27FC236}">
                    <a16:creationId xmlns:a16="http://schemas.microsoft.com/office/drawing/2014/main" id="{EC57D51B-9805-1C40-95F9-7D1E156CB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43693" y="1781028"/>
                <a:ext cx="39226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7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RHODE</a:t>
                </a:r>
              </a:p>
              <a:p>
                <a:r>
                  <a:rPr lang="en-US" altLang="en-US" sz="7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ISLAND</a:t>
                </a:r>
                <a:endParaRPr lang="en-US" altLang="en-US" sz="700" b="1">
                  <a:latin typeface="Arial" panose="020B0604020202020204" pitchFamily="34" charset="0"/>
                </a:endParaRPr>
              </a:p>
            </p:txBody>
          </p:sp>
          <p:sp>
            <p:nvSpPr>
              <p:cNvPr id="366" name="Rectangle 136">
                <a:extLst>
                  <a:ext uri="{FF2B5EF4-FFF2-40B4-BE49-F238E27FC236}">
                    <a16:creationId xmlns:a16="http://schemas.microsoft.com/office/drawing/2014/main" id="{8E4A380E-3977-3A45-9685-71AA05AB9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0925" y="1757409"/>
                <a:ext cx="258084" cy="10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7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MASS</a:t>
                </a:r>
                <a:endParaRPr lang="en-US" altLang="en-US" sz="700" b="1">
                  <a:latin typeface="Arial" panose="020B0604020202020204" pitchFamily="34" charset="0"/>
                </a:endParaRPr>
              </a:p>
            </p:txBody>
          </p:sp>
          <p:sp>
            <p:nvSpPr>
              <p:cNvPr id="367" name="Rectangle 137">
                <a:extLst>
                  <a:ext uri="{FF2B5EF4-FFF2-40B4-BE49-F238E27FC236}">
                    <a16:creationId xmlns:a16="http://schemas.microsoft.com/office/drawing/2014/main" id="{EB8FE21D-7608-A640-B93E-B7B3839EF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45879" y="2133718"/>
                <a:ext cx="75579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CONNECTICUT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68" name="Rectangle 138">
                <a:extLst>
                  <a:ext uri="{FF2B5EF4-FFF2-40B4-BE49-F238E27FC236}">
                    <a16:creationId xmlns:a16="http://schemas.microsoft.com/office/drawing/2014/main" id="{26E340E9-4B99-BE4D-853D-C48770E34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52788" y="2364201"/>
                <a:ext cx="674865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NEW JERSEY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69" name="Rectangle 139">
                <a:extLst>
                  <a:ext uri="{FF2B5EF4-FFF2-40B4-BE49-F238E27FC236}">
                    <a16:creationId xmlns:a16="http://schemas.microsoft.com/office/drawing/2014/main" id="{80F75EF4-4C16-F740-9CE7-0CA9EEFDB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5410" y="2601122"/>
                <a:ext cx="59150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DELAWARE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70" name="Rectangle 140">
                <a:extLst>
                  <a:ext uri="{FF2B5EF4-FFF2-40B4-BE49-F238E27FC236}">
                    <a16:creationId xmlns:a16="http://schemas.microsoft.com/office/drawing/2014/main" id="{F543C27F-30E9-934C-A211-5C8A1C5A9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3971" y="2857728"/>
                <a:ext cx="58509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MARYLAND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71" name="Rectangle 141">
                <a:extLst>
                  <a:ext uri="{FF2B5EF4-FFF2-40B4-BE49-F238E27FC236}">
                    <a16:creationId xmlns:a16="http://schemas.microsoft.com/office/drawing/2014/main" id="{82EEA848-8737-B04E-91B7-8EFE53F9A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8060" y="3576380"/>
                <a:ext cx="93294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NORTH CAROLINA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72" name="Rectangle 143">
                <a:extLst>
                  <a:ext uri="{FF2B5EF4-FFF2-40B4-BE49-F238E27FC236}">
                    <a16:creationId xmlns:a16="http://schemas.microsoft.com/office/drawing/2014/main" id="{9583663A-4760-EE4A-8521-C6F8A262F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7698" y="4191910"/>
                <a:ext cx="51616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ALABAMA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73" name="Rectangle 144">
                <a:extLst>
                  <a:ext uri="{FF2B5EF4-FFF2-40B4-BE49-F238E27FC236}">
                    <a16:creationId xmlns:a16="http://schemas.microsoft.com/office/drawing/2014/main" id="{AB282CBB-43CE-C349-ABA0-45A9BABE5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4706" y="4404951"/>
                <a:ext cx="48571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GEORGIA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74" name="Rectangle 145">
                <a:extLst>
                  <a:ext uri="{FF2B5EF4-FFF2-40B4-BE49-F238E27FC236}">
                    <a16:creationId xmlns:a16="http://schemas.microsoft.com/office/drawing/2014/main" id="{E1930258-7441-6C4C-9561-E84C65ACF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9059" y="3752949"/>
                <a:ext cx="35907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SOUTH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75" name="Rectangle 146">
                <a:extLst>
                  <a:ext uri="{FF2B5EF4-FFF2-40B4-BE49-F238E27FC236}">
                    <a16:creationId xmlns:a16="http://schemas.microsoft.com/office/drawing/2014/main" id="{C4E72449-3F75-F344-9433-0A8F5D398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73426">
                <a:off x="9051904" y="5290166"/>
                <a:ext cx="45525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FLORIDA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76" name="Rectangle 149">
                <a:extLst>
                  <a:ext uri="{FF2B5EF4-FFF2-40B4-BE49-F238E27FC236}">
                    <a16:creationId xmlns:a16="http://schemas.microsoft.com/office/drawing/2014/main" id="{6E8C1CD7-4EB5-F544-A55C-7A656A4D4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03465" y="3854632"/>
                <a:ext cx="54021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CAROLINA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77" name="Rectangle 128">
                <a:extLst>
                  <a:ext uri="{FF2B5EF4-FFF2-40B4-BE49-F238E27FC236}">
                    <a16:creationId xmlns:a16="http://schemas.microsoft.com/office/drawing/2014/main" id="{2B9EADBE-DB3D-1647-AAF1-6895DFD6E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4224" y="1463599"/>
                <a:ext cx="35832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NEW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78" name="Rectangle 128">
                <a:extLst>
                  <a:ext uri="{FF2B5EF4-FFF2-40B4-BE49-F238E27FC236}">
                    <a16:creationId xmlns:a16="http://schemas.microsoft.com/office/drawing/2014/main" id="{0857ECDD-865C-524B-A213-783317FAB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2219" y="890493"/>
                <a:ext cx="47369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MAINE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79" name="Rectangle 128">
                <a:extLst>
                  <a:ext uri="{FF2B5EF4-FFF2-40B4-BE49-F238E27FC236}">
                    <a16:creationId xmlns:a16="http://schemas.microsoft.com/office/drawing/2014/main" id="{1310E521-C873-3E4C-B415-AC80ACD7B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9043" y="1424370"/>
                <a:ext cx="14747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NH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80" name="Rectangle 128">
                <a:extLst>
                  <a:ext uri="{FF2B5EF4-FFF2-40B4-BE49-F238E27FC236}">
                    <a16:creationId xmlns:a16="http://schemas.microsoft.com/office/drawing/2014/main" id="{3B4C671B-E5FA-1242-94E9-B02E46CA4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4749" y="1251066"/>
                <a:ext cx="13144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VT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81" name="Group 38">
              <a:extLst>
                <a:ext uri="{FF2B5EF4-FFF2-40B4-BE49-F238E27FC236}">
                  <a16:creationId xmlns:a16="http://schemas.microsoft.com/office/drawing/2014/main" id="{6FEA6B81-6650-844A-95A7-4EFC4E36E6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8963" y="1244600"/>
              <a:ext cx="5370512" cy="2638425"/>
              <a:chOff x="3129494" y="1244016"/>
              <a:chExt cx="5369707" cy="2639750"/>
            </a:xfrm>
          </p:grpSpPr>
          <p:sp>
            <p:nvSpPr>
              <p:cNvPr id="382" name="Rectangle 157">
                <a:extLst>
                  <a:ext uri="{FF2B5EF4-FFF2-40B4-BE49-F238E27FC236}">
                    <a16:creationId xmlns:a16="http://schemas.microsoft.com/office/drawing/2014/main" id="{85530F76-0387-FD49-8529-04CAC1F46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2846" y="3760655"/>
                <a:ext cx="60272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OKLAHOMA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83" name="Rectangle 165">
                <a:extLst>
                  <a:ext uri="{FF2B5EF4-FFF2-40B4-BE49-F238E27FC236}">
                    <a16:creationId xmlns:a16="http://schemas.microsoft.com/office/drawing/2014/main" id="{619E5FFD-51BD-D348-93E8-87663EC7F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9494" y="1447870"/>
                <a:ext cx="33021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IDAHO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84" name="Rectangle 128">
                <a:extLst>
                  <a:ext uri="{FF2B5EF4-FFF2-40B4-BE49-F238E27FC236}">
                    <a16:creationId xmlns:a16="http://schemas.microsoft.com/office/drawing/2014/main" id="{109FE572-4ADA-6C43-80B6-60E558EA9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926" y="1759583"/>
                <a:ext cx="871715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WYOMING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85" name="Rectangle 117">
                <a:extLst>
                  <a:ext uri="{FF2B5EF4-FFF2-40B4-BE49-F238E27FC236}">
                    <a16:creationId xmlns:a16="http://schemas.microsoft.com/office/drawing/2014/main" id="{AE9778F3-92A7-6042-8733-39EA11974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09300">
                <a:off x="7981431" y="1867599"/>
                <a:ext cx="51777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MICHIGAN</a:t>
                </a:r>
                <a:endParaRPr lang="en-US" altLang="en-US" sz="800" b="1">
                  <a:latin typeface="Arial" panose="020B0604020202020204" pitchFamily="34" charset="0"/>
                </a:endParaRPr>
              </a:p>
            </p:txBody>
          </p:sp>
          <p:sp>
            <p:nvSpPr>
              <p:cNvPr id="386" name="Rectangle 121">
                <a:extLst>
                  <a:ext uri="{FF2B5EF4-FFF2-40B4-BE49-F238E27FC236}">
                    <a16:creationId xmlns:a16="http://schemas.microsoft.com/office/drawing/2014/main" id="{338BE1B1-32CF-604F-9666-83F8F66AA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5494" y="1244016"/>
                <a:ext cx="38953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6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MICHIGAN</a:t>
                </a:r>
                <a:endParaRPr lang="en-US" altLang="en-US" b="1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87" name="Group 41">
              <a:extLst>
                <a:ext uri="{FF2B5EF4-FFF2-40B4-BE49-F238E27FC236}">
                  <a16:creationId xmlns:a16="http://schemas.microsoft.com/office/drawing/2014/main" id="{18E35D8D-9D2B-B741-920B-BBFB98E912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6063" y="403225"/>
              <a:ext cx="2330450" cy="3381375"/>
              <a:chOff x="2810085" y="431198"/>
              <a:chExt cx="2329976" cy="3380887"/>
            </a:xfrm>
          </p:grpSpPr>
          <p:cxnSp>
            <p:nvCxnSpPr>
              <p:cNvPr id="388" name="Straight Connector 127">
                <a:extLst>
                  <a:ext uri="{FF2B5EF4-FFF2-40B4-BE49-F238E27FC236}">
                    <a16:creationId xmlns:a16="http://schemas.microsoft.com/office/drawing/2014/main" id="{3F79E719-48D3-4F4E-B1B5-4CEDFD22388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292156" y="431198"/>
                <a:ext cx="1185001" cy="3172311"/>
              </a:xfrm>
              <a:prstGeom prst="line">
                <a:avLst/>
              </a:prstGeom>
              <a:noFill/>
              <a:ln w="6350" algn="ctr">
                <a:solidFill>
                  <a:srgbClr val="5B9BD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389" name="irc_mi" descr="free-vector-mountains_133147_Mountains">
                <a:extLst>
                  <a:ext uri="{FF2B5EF4-FFF2-40B4-BE49-F238E27FC236}">
                    <a16:creationId xmlns:a16="http://schemas.microsoft.com/office/drawing/2014/main" id="{D24A2A96-7612-DE43-8D2B-799B8E742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0779" y="1499741"/>
                <a:ext cx="890833" cy="482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90" name="irc_mi" descr="free-vector-mountains_133147_Mountains">
                <a:extLst>
                  <a:ext uri="{FF2B5EF4-FFF2-40B4-BE49-F238E27FC236}">
                    <a16:creationId xmlns:a16="http://schemas.microsoft.com/office/drawing/2014/main" id="{4D486E05-CE3B-574E-9C9C-8B2C9B902C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3082" y="1854013"/>
                <a:ext cx="890833" cy="482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91" name="irc_mi" descr="free-vector-mountains_133147_Mountains">
                <a:extLst>
                  <a:ext uri="{FF2B5EF4-FFF2-40B4-BE49-F238E27FC236}">
                    <a16:creationId xmlns:a16="http://schemas.microsoft.com/office/drawing/2014/main" id="{A21A31B9-0E63-704C-BC86-CF92248189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3516" y="2281143"/>
                <a:ext cx="890833" cy="482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92" name="irc_mi" descr="free-vector-mountains_133147_Mountains">
                <a:extLst>
                  <a:ext uri="{FF2B5EF4-FFF2-40B4-BE49-F238E27FC236}">
                    <a16:creationId xmlns:a16="http://schemas.microsoft.com/office/drawing/2014/main" id="{9C08B802-849F-EF45-8AC7-D274B9A09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7851" y="2471247"/>
                <a:ext cx="890833" cy="482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93" name="irc_mi" descr="free-vector-mountains_133147_Mountains">
                <a:extLst>
                  <a:ext uri="{FF2B5EF4-FFF2-40B4-BE49-F238E27FC236}">
                    <a16:creationId xmlns:a16="http://schemas.microsoft.com/office/drawing/2014/main" id="{113DD5AD-C637-3F4D-B390-2BA636DB8E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0737" y="2944378"/>
                <a:ext cx="890833" cy="482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94" name="irc_mi" descr="free-vector-mountains_133147_Mountains">
                <a:extLst>
                  <a:ext uri="{FF2B5EF4-FFF2-40B4-BE49-F238E27FC236}">
                    <a16:creationId xmlns:a16="http://schemas.microsoft.com/office/drawing/2014/main" id="{D4988068-9AFE-6D47-827F-E1E80FCE3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9228" y="3310726"/>
                <a:ext cx="890833" cy="482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95" name="irc_mi" descr="free-vector-mountains_133147_Mountains">
                <a:extLst>
                  <a:ext uri="{FF2B5EF4-FFF2-40B4-BE49-F238E27FC236}">
                    <a16:creationId xmlns:a16="http://schemas.microsoft.com/office/drawing/2014/main" id="{2870DDB1-6023-4C4F-995C-09D5778BED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0085" y="576188"/>
                <a:ext cx="890833" cy="482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96" name="irc_mi" descr="free-vector-mountains_133147_Mountains">
                <a:extLst>
                  <a:ext uri="{FF2B5EF4-FFF2-40B4-BE49-F238E27FC236}">
                    <a16:creationId xmlns:a16="http://schemas.microsoft.com/office/drawing/2014/main" id="{A0E04334-8EB5-1D44-A601-C7EBA0FCB6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8761" y="1026595"/>
                <a:ext cx="890833" cy="482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97" name="TextBox 396">
                <a:extLst>
                  <a:ext uri="{FF2B5EF4-FFF2-40B4-BE49-F238E27FC236}">
                    <a16:creationId xmlns:a16="http://schemas.microsoft.com/office/drawing/2014/main" id="{DBCC44A2-8AF9-7149-ACA0-B43F7F9908E8}"/>
                  </a:ext>
                </a:extLst>
              </p:cNvPr>
              <p:cNvSpPr txBox="1"/>
              <p:nvPr/>
            </p:nvSpPr>
            <p:spPr>
              <a:xfrm rot="4087562">
                <a:off x="3313925" y="2127208"/>
                <a:ext cx="2999942" cy="36981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spc="600">
                    <a:solidFill>
                      <a:srgbClr val="ED7D31">
                        <a:lumMod val="75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Rocky Mountains</a:t>
                </a:r>
              </a:p>
            </p:txBody>
          </p:sp>
        </p:grpSp>
        <p:cxnSp>
          <p:nvCxnSpPr>
            <p:cNvPr id="398" name="Straight Connector 138">
              <a:extLst>
                <a:ext uri="{FF2B5EF4-FFF2-40B4-BE49-F238E27FC236}">
                  <a16:creationId xmlns:a16="http://schemas.microsoft.com/office/drawing/2014/main" id="{1A08537D-8F20-5847-90A4-2DFF9B17A6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8085138" y="581025"/>
              <a:ext cx="2505075" cy="3403600"/>
            </a:xfrm>
            <a:prstGeom prst="line">
              <a:avLst/>
            </a:prstGeom>
            <a:noFill/>
            <a:ln w="6350" algn="ctr">
              <a:solidFill>
                <a:srgbClr val="5B9BD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99" name="irc_mi" descr="free-vector-mountains_133147_Mountains">
              <a:extLst>
                <a:ext uri="{FF2B5EF4-FFF2-40B4-BE49-F238E27FC236}">
                  <a16:creationId xmlns:a16="http://schemas.microsoft.com/office/drawing/2014/main" id="{2E84A87E-6A2A-134D-84B8-178FD995C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5809" y="1076141"/>
              <a:ext cx="1076990" cy="453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00" name="irc_mi" descr="free-vector-mountains_133147_Mountains">
              <a:extLst>
                <a:ext uri="{FF2B5EF4-FFF2-40B4-BE49-F238E27FC236}">
                  <a16:creationId xmlns:a16="http://schemas.microsoft.com/office/drawing/2014/main" id="{1E562740-942C-AE45-A29E-4D5587D187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2168" y="1600838"/>
              <a:ext cx="1076990" cy="453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01" name="irc_mi" descr="free-vector-mountains_133147_Mountains">
              <a:extLst>
                <a:ext uri="{FF2B5EF4-FFF2-40B4-BE49-F238E27FC236}">
                  <a16:creationId xmlns:a16="http://schemas.microsoft.com/office/drawing/2014/main" id="{ADD9755D-5F48-194A-9D8F-3BC3778A1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1482" y="2123144"/>
              <a:ext cx="1076990" cy="453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02" name="irc_mi" descr="free-vector-mountains_133147_Mountains">
              <a:extLst>
                <a:ext uri="{FF2B5EF4-FFF2-40B4-BE49-F238E27FC236}">
                  <a16:creationId xmlns:a16="http://schemas.microsoft.com/office/drawing/2014/main" id="{4B5B0DCF-693C-9744-AEEF-2ECBEE9AD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737" y="2446606"/>
              <a:ext cx="1076990" cy="453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03" name="irc_mi" descr="free-vector-mountains_133147_Mountains">
              <a:extLst>
                <a:ext uri="{FF2B5EF4-FFF2-40B4-BE49-F238E27FC236}">
                  <a16:creationId xmlns:a16="http://schemas.microsoft.com/office/drawing/2014/main" id="{33BBDDC2-F3FF-E745-A954-22F6B57342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076" y="2848419"/>
              <a:ext cx="1076990" cy="453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04" name="irc_mi" descr="free-vector-mountains_133147_Mountains">
              <a:extLst>
                <a:ext uri="{FF2B5EF4-FFF2-40B4-BE49-F238E27FC236}">
                  <a16:creationId xmlns:a16="http://schemas.microsoft.com/office/drawing/2014/main" id="{4466EF4C-EE78-3A48-AF57-44EB024B3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4205" y="3208799"/>
              <a:ext cx="1076990" cy="453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05" name="irc_mi" descr="free-vector-mountains_133147_Mountains">
              <a:extLst>
                <a:ext uri="{FF2B5EF4-FFF2-40B4-BE49-F238E27FC236}">
                  <a16:creationId xmlns:a16="http://schemas.microsoft.com/office/drawing/2014/main" id="{0843B5B7-80A6-B34B-8FB7-CED589535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365" y="3610014"/>
              <a:ext cx="1076990" cy="453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06" name="irc_mi" descr="free-vector-mountains_133147_Mountains">
              <a:extLst>
                <a:ext uri="{FF2B5EF4-FFF2-40B4-BE49-F238E27FC236}">
                  <a16:creationId xmlns:a16="http://schemas.microsoft.com/office/drawing/2014/main" id="{49D2CEF1-FEC1-DD42-8A12-49FADF76D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1887" y="492742"/>
              <a:ext cx="1076990" cy="453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07" name="TextBox 406">
              <a:extLst>
                <a:ext uri="{FF2B5EF4-FFF2-40B4-BE49-F238E27FC236}">
                  <a16:creationId xmlns:a16="http://schemas.microsoft.com/office/drawing/2014/main" id="{FCDA57A6-DE50-034B-8191-0F6C9B494993}"/>
                </a:ext>
              </a:extLst>
            </p:cNvPr>
            <p:cNvSpPr txBox="1"/>
            <p:nvPr/>
          </p:nvSpPr>
          <p:spPr>
            <a:xfrm rot="18368738">
              <a:off x="7358856" y="2404269"/>
              <a:ext cx="4257675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spc="600"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Appalachian Mountains</a:t>
              </a:r>
            </a:p>
          </p:txBody>
        </p:sp>
        <p:sp>
          <p:nvSpPr>
            <p:cNvPr id="408" name="Rectangle 130">
              <a:extLst>
                <a:ext uri="{FF2B5EF4-FFF2-40B4-BE49-F238E27FC236}">
                  <a16:creationId xmlns:a16="http://schemas.microsoft.com/office/drawing/2014/main" id="{67FDB5BD-6BCA-AD4F-B1AC-28B69ACBB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5075" y="3071813"/>
              <a:ext cx="1733550" cy="214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Washington, D.C.</a:t>
              </a:r>
            </a:p>
          </p:txBody>
        </p:sp>
        <p:sp>
          <p:nvSpPr>
            <p:cNvPr id="409" name="Freeform 231">
              <a:extLst>
                <a:ext uri="{FF2B5EF4-FFF2-40B4-BE49-F238E27FC236}">
                  <a16:creationId xmlns:a16="http://schemas.microsoft.com/office/drawing/2014/main" id="{A0527D40-965F-7042-AC23-28643C235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0386" y="2635606"/>
              <a:ext cx="76234" cy="76234"/>
            </a:xfrm>
            <a:custGeom>
              <a:avLst/>
              <a:gdLst>
                <a:gd name="T0" fmla="*/ 14 w 28"/>
                <a:gd name="T1" fmla="*/ 0 h 28"/>
                <a:gd name="T2" fmla="*/ 18 w 28"/>
                <a:gd name="T3" fmla="*/ 10 h 28"/>
                <a:gd name="T4" fmla="*/ 28 w 28"/>
                <a:gd name="T5" fmla="*/ 10 h 28"/>
                <a:gd name="T6" fmla="*/ 20 w 28"/>
                <a:gd name="T7" fmla="*/ 18 h 28"/>
                <a:gd name="T8" fmla="*/ 22 w 28"/>
                <a:gd name="T9" fmla="*/ 28 h 28"/>
                <a:gd name="T10" fmla="*/ 14 w 28"/>
                <a:gd name="T11" fmla="*/ 22 h 28"/>
                <a:gd name="T12" fmla="*/ 6 w 28"/>
                <a:gd name="T13" fmla="*/ 28 h 28"/>
                <a:gd name="T14" fmla="*/ 8 w 28"/>
                <a:gd name="T15" fmla="*/ 18 h 28"/>
                <a:gd name="T16" fmla="*/ 0 w 28"/>
                <a:gd name="T17" fmla="*/ 10 h 28"/>
                <a:gd name="T18" fmla="*/ 10 w 28"/>
                <a:gd name="T19" fmla="*/ 10 h 28"/>
                <a:gd name="T20" fmla="*/ 14 w 28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lnTo>
                    <a:pt x="18" y="10"/>
                  </a:lnTo>
                  <a:lnTo>
                    <a:pt x="28" y="10"/>
                  </a:lnTo>
                  <a:lnTo>
                    <a:pt x="20" y="18"/>
                  </a:lnTo>
                  <a:lnTo>
                    <a:pt x="22" y="28"/>
                  </a:lnTo>
                  <a:lnTo>
                    <a:pt x="14" y="22"/>
                  </a:lnTo>
                  <a:lnTo>
                    <a:pt x="6" y="28"/>
                  </a:lnTo>
                  <a:lnTo>
                    <a:pt x="8" y="18"/>
                  </a:lnTo>
                  <a:lnTo>
                    <a:pt x="0" y="10"/>
                  </a:lnTo>
                  <a:lnTo>
                    <a:pt x="10" y="1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FF1A00"/>
              </a:solidFill>
              <a:prstDash val="solid"/>
              <a:round/>
              <a:headEnd/>
              <a:tailEnd/>
            </a:ln>
            <a:effectLst>
              <a:glow rad="63500">
                <a:srgbClr val="4472C4">
                  <a:satMod val="175000"/>
                  <a:alpha val="40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410" name="Straight Arrow Connector 109">
              <a:extLst>
                <a:ext uri="{FF2B5EF4-FFF2-40B4-BE49-F238E27FC236}">
                  <a16:creationId xmlns:a16="http://schemas.microsoft.com/office/drawing/2014/main" id="{1E4E46C5-8C61-3542-B736-E2C3C207BF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9686925" y="2754313"/>
              <a:ext cx="382588" cy="37465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12416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046B6-BEB7-5748-9BFC-0790A2A9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America’s Special Places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7E0925-0EC6-C448-9E90-5A6453F6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825624"/>
            <a:ext cx="5807242" cy="4515017"/>
          </a:xfrm>
        </p:spPr>
        <p:txBody>
          <a:bodyPr>
            <a:normAutofit/>
          </a:bodyPr>
          <a:lstStyle/>
          <a:p>
            <a:r>
              <a:rPr lang="en-US" sz="3200"/>
              <a:t>The Capital of the U.S. is located in Washington D.C.</a:t>
            </a:r>
          </a:p>
          <a:p>
            <a:r>
              <a:rPr lang="en-US" sz="3200"/>
              <a:t>Statue of Liberty is located in New York City</a:t>
            </a:r>
          </a:p>
          <a:p>
            <a:r>
              <a:rPr lang="en-US" sz="3200"/>
              <a:t>The United States has numerous National Parks across the country that are protected wildlife areas</a:t>
            </a:r>
          </a:p>
          <a:p>
            <a:pPr lvl="1"/>
            <a:r>
              <a:rPr lang="en-US" sz="2800"/>
              <a:t>Ex: Yellowstone, Yosemite, 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6CAEA-BB6A-6340-B202-A6B0CC3AF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422" y="3169920"/>
            <a:ext cx="5281695" cy="35356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4DA052-008F-644A-8307-C637407C1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720" y="15240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94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E6D24-2C69-C849-8EBE-A114FE7D77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Concept 2: U.S. Citizens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AA7B5-BB9E-1647-A714-107965959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8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046B6-BEB7-5748-9BFC-0790A2A9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Civics?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7E0925-0EC6-C448-9E90-5A6453F6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0298"/>
            <a:ext cx="6217920" cy="4667250"/>
          </a:xfrm>
        </p:spPr>
        <p:txBody>
          <a:bodyPr>
            <a:normAutofit fontScale="92500"/>
          </a:bodyPr>
          <a:lstStyle/>
          <a:p>
            <a:r>
              <a:rPr lang="en-US" sz="3200"/>
              <a:t>Civics is the study of citizenship and government</a:t>
            </a:r>
          </a:p>
          <a:p>
            <a:r>
              <a:rPr lang="en-US" sz="3200"/>
              <a:t>Citizens have rights and responsibilities</a:t>
            </a:r>
          </a:p>
          <a:p>
            <a:r>
              <a:rPr lang="en-US" sz="3200"/>
              <a:t>One responsibility of being a citizen in the U.S. is being a productive and active member of society</a:t>
            </a:r>
          </a:p>
          <a:p>
            <a:r>
              <a:rPr lang="en-US" sz="3200"/>
              <a:t>In order to become a good citizen, you need to understand our government and economic system.</a:t>
            </a:r>
          </a:p>
          <a:p>
            <a:endParaRPr lang="en-US" sz="3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0077E1-018B-2140-A34A-33C0D68E5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440" y="334327"/>
            <a:ext cx="5196840" cy="3794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C59A25-EC83-EF4E-9CF3-EEC399D7C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720" y="3429000"/>
            <a:ext cx="344043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47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046B6-BEB7-5748-9BFC-0790A2A9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8" y="40272"/>
            <a:ext cx="10515600" cy="1325563"/>
          </a:xfrm>
        </p:spPr>
        <p:txBody>
          <a:bodyPr/>
          <a:lstStyle/>
          <a:p>
            <a:r>
              <a:rPr lang="en-US"/>
              <a:t>American Values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7E0925-0EC6-C448-9E90-5A6453F6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200" y="1203158"/>
            <a:ext cx="7178040" cy="5441481"/>
          </a:xfrm>
        </p:spPr>
        <p:txBody>
          <a:bodyPr>
            <a:normAutofit fontScale="92500" lnSpcReduction="20000"/>
          </a:bodyPr>
          <a:lstStyle/>
          <a:p>
            <a:r>
              <a:rPr lang="en-US" sz="3200"/>
              <a:t>America is founded on equality, liberty, and justice for all.</a:t>
            </a:r>
          </a:p>
          <a:p>
            <a:r>
              <a:rPr lang="en-US" sz="3200"/>
              <a:t>Equality</a:t>
            </a:r>
          </a:p>
          <a:p>
            <a:pPr lvl="1"/>
            <a:r>
              <a:rPr lang="en-US" sz="2800"/>
              <a:t>Ideally means that all people are equal under the law.</a:t>
            </a:r>
          </a:p>
          <a:p>
            <a:pPr lvl="1"/>
            <a:r>
              <a:rPr lang="en-US" sz="2800"/>
              <a:t>No citizen has the right to act as if their liberties are more important than another person.</a:t>
            </a:r>
          </a:p>
          <a:p>
            <a:r>
              <a:rPr lang="en-US" sz="3200"/>
              <a:t>Liberty</a:t>
            </a:r>
          </a:p>
          <a:p>
            <a:pPr lvl="1"/>
            <a:r>
              <a:rPr lang="en-US" sz="2800"/>
              <a:t>We have the right to practice the religion we choose, start a business, choose where you live, etc.</a:t>
            </a:r>
          </a:p>
          <a:p>
            <a:r>
              <a:rPr lang="en-US" sz="3200"/>
              <a:t>Justice</a:t>
            </a:r>
          </a:p>
          <a:p>
            <a:pPr lvl="1"/>
            <a:r>
              <a:rPr lang="en-US" sz="2800"/>
              <a:t>Your rights cannot be taken away from you as long as you follow the law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C1C5A5-D3F8-8342-9136-2DFE25E8D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1690688"/>
            <a:ext cx="4541520" cy="423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3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6046B6-BEB7-5748-9BFC-0790A2A9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Qualities of a Good Citizen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7E0925-0EC6-C448-9E90-5A6453F6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63040"/>
            <a:ext cx="6644640" cy="5547360"/>
          </a:xfrm>
        </p:spPr>
        <p:txBody>
          <a:bodyPr>
            <a:normAutofit/>
          </a:bodyPr>
          <a:lstStyle/>
          <a:p>
            <a:r>
              <a:rPr lang="en-US"/>
              <a:t>We cannot have a country “by the people” unless the people participate in the government.</a:t>
            </a:r>
          </a:p>
          <a:p>
            <a:r>
              <a:rPr lang="en-US"/>
              <a:t>Voters elect candidates who they fell represent their interest</a:t>
            </a:r>
          </a:p>
          <a:p>
            <a:pPr lvl="1"/>
            <a:r>
              <a:rPr lang="en-US"/>
              <a:t>Elected officials act in ways that they think will make their voters happy.</a:t>
            </a:r>
          </a:p>
          <a:p>
            <a:pPr lvl="1"/>
            <a:r>
              <a:rPr lang="en-US"/>
              <a:t>If voters are unhappy with elected officials they will not re-elect them at the next election</a:t>
            </a:r>
          </a:p>
          <a:p>
            <a:r>
              <a:rPr lang="en-US"/>
              <a:t>Expressing your opinion to government officials is also a responsibility of citizens</a:t>
            </a:r>
          </a:p>
          <a:p>
            <a:pPr lvl="1"/>
            <a:r>
              <a:rPr lang="en-US"/>
              <a:t>If officials do not know your opinion they cannot act on 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1E05C8-C8A1-494D-9558-4E957D627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880" y="1690688"/>
            <a:ext cx="5023720" cy="4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95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1571</Words>
  <Application>Microsoft Office PowerPoint</Application>
  <PresentationFormat>Widescreen</PresentationFormat>
  <Paragraphs>220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U.S. Citizenship</vt:lpstr>
      <vt:lpstr>Concept 1: United States Geography</vt:lpstr>
      <vt:lpstr>States</vt:lpstr>
      <vt:lpstr>Waterways and Neighbors</vt:lpstr>
      <vt:lpstr>America’s Special Places</vt:lpstr>
      <vt:lpstr>Concept 2: U.S. Citizens</vt:lpstr>
      <vt:lpstr>Why Civics?</vt:lpstr>
      <vt:lpstr>American Values</vt:lpstr>
      <vt:lpstr>Qualities of a Good Citizen</vt:lpstr>
      <vt:lpstr>Americans are from Everywhere</vt:lpstr>
      <vt:lpstr>Immigration Policy</vt:lpstr>
      <vt:lpstr>Becoming a U.S. Citizen</vt:lpstr>
      <vt:lpstr>Types of Immigrants</vt:lpstr>
      <vt:lpstr>Concept 3: Civic Duties</vt:lpstr>
      <vt:lpstr>Rights and Responsibilities</vt:lpstr>
      <vt:lpstr>PowerPoint Presentation</vt:lpstr>
      <vt:lpstr>What does all this mean?</vt:lpstr>
      <vt:lpstr>Concept 4: The U.S. Today</vt:lpstr>
      <vt:lpstr>The Census</vt:lpstr>
      <vt:lpstr>Population Growth</vt:lpstr>
      <vt:lpstr>Population Changes</vt:lpstr>
      <vt:lpstr>PowerPoint Presentation</vt:lpstr>
      <vt:lpstr>A Population on the Move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Kortney Tate</dc:creator>
  <cp:lastModifiedBy>Kortney Tate</cp:lastModifiedBy>
  <cp:revision>2</cp:revision>
  <dcterms:created xsi:type="dcterms:W3CDTF">2019-06-12T14:48:24Z</dcterms:created>
  <dcterms:modified xsi:type="dcterms:W3CDTF">2019-08-14T20:05:09Z</dcterms:modified>
</cp:coreProperties>
</file>