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5" r:id="rId5"/>
    <p:sldId id="257" r:id="rId6"/>
    <p:sldId id="259" r:id="rId7"/>
    <p:sldId id="258" r:id="rId8"/>
    <p:sldId id="262" r:id="rId9"/>
    <p:sldId id="263" r:id="rId10"/>
    <p:sldId id="264"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28" d="100"/>
          <a:sy n="128"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Course Procedures, Guidelines and Expectations</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cs typeface="Calibri"/>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1821-2CDB-4327-9B09-1A11C93EEE58}"/>
              </a:ext>
            </a:extLst>
          </p:cNvPr>
          <p:cNvSpPr>
            <a:spLocks noGrp="1"/>
          </p:cNvSpPr>
          <p:nvPr>
            <p:ph type="title"/>
          </p:nvPr>
        </p:nvSpPr>
        <p:spPr/>
        <p:txBody>
          <a:bodyPr/>
          <a:lstStyle/>
          <a:p>
            <a:r>
              <a:rPr lang="en-US" dirty="0">
                <a:cs typeface="Calibri Light"/>
              </a:rPr>
              <a:t>Complete your assignments on time</a:t>
            </a:r>
            <a:endParaRPr lang="en-US" dirty="0"/>
          </a:p>
        </p:txBody>
      </p:sp>
      <p:sp>
        <p:nvSpPr>
          <p:cNvPr id="3" name="Content Placeholder 2">
            <a:extLst>
              <a:ext uri="{FF2B5EF4-FFF2-40B4-BE49-F238E27FC236}">
                <a16:creationId xmlns:a16="http://schemas.microsoft.com/office/drawing/2014/main" id="{A3C82C07-AA28-4FEB-8D59-B50C1A2BB7CD}"/>
              </a:ext>
            </a:extLst>
          </p:cNvPr>
          <p:cNvSpPr>
            <a:spLocks noGrp="1"/>
          </p:cNvSpPr>
          <p:nvPr>
            <p:ph idx="1"/>
          </p:nvPr>
        </p:nvSpPr>
        <p:spPr>
          <a:xfrm>
            <a:off x="838200" y="1825625"/>
            <a:ext cx="5807902" cy="4351338"/>
          </a:xfrm>
        </p:spPr>
        <p:txBody>
          <a:bodyPr vert="horz" lIns="91440" tIns="45720" rIns="91440" bIns="45720" rtlCol="0" anchor="t">
            <a:normAutofit/>
          </a:bodyPr>
          <a:lstStyle/>
          <a:p>
            <a:r>
              <a:rPr lang="en-US" dirty="0">
                <a:cs typeface="Calibri"/>
              </a:rPr>
              <a:t>Complete all of your classwork and assignments on time.  Failure to do so will result in late work and poor grades.  Our content builds throughout the semester and not completing work could keep you from learning all that you need to learn.</a:t>
            </a:r>
            <a:endParaRPr lang="en-US" dirty="0"/>
          </a:p>
        </p:txBody>
      </p:sp>
      <p:pic>
        <p:nvPicPr>
          <p:cNvPr id="4" name="Picture 4" descr="A person sitting in a chair&#10;&#10;Description automatically generated">
            <a:extLst>
              <a:ext uri="{FF2B5EF4-FFF2-40B4-BE49-F238E27FC236}">
                <a16:creationId xmlns:a16="http://schemas.microsoft.com/office/drawing/2014/main" id="{98516C5A-ACDF-4137-BEA5-6F13664EF16A}"/>
              </a:ext>
            </a:extLst>
          </p:cNvPr>
          <p:cNvPicPr>
            <a:picLocks noChangeAspect="1"/>
          </p:cNvPicPr>
          <p:nvPr/>
        </p:nvPicPr>
        <p:blipFill rotWithShape="1">
          <a:blip r:embed="rId2"/>
          <a:srcRect l="13308" r="13688" b="676"/>
          <a:stretch/>
        </p:blipFill>
        <p:spPr>
          <a:xfrm>
            <a:off x="6279715" y="1822406"/>
            <a:ext cx="5656068" cy="4350982"/>
          </a:xfrm>
          <a:prstGeom prst="rect">
            <a:avLst/>
          </a:prstGeom>
        </p:spPr>
      </p:pic>
    </p:spTree>
    <p:extLst>
      <p:ext uri="{BB962C8B-B14F-4D97-AF65-F5344CB8AC3E}">
        <p14:creationId xmlns:p14="http://schemas.microsoft.com/office/powerpoint/2010/main" val="79444464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6568-A36A-48E4-9FF1-48A96D5BCE34}"/>
              </a:ext>
            </a:extLst>
          </p:cNvPr>
          <p:cNvSpPr>
            <a:spLocks noGrp="1"/>
          </p:cNvSpPr>
          <p:nvPr>
            <p:ph type="title"/>
          </p:nvPr>
        </p:nvSpPr>
        <p:spPr/>
        <p:txBody>
          <a:bodyPr/>
          <a:lstStyle/>
          <a:p>
            <a:r>
              <a:rPr lang="en-US" dirty="0">
                <a:cs typeface="Calibri Light"/>
              </a:rPr>
              <a:t>If you don't understand....ASK</a:t>
            </a:r>
            <a:endParaRPr lang="en-US" dirty="0"/>
          </a:p>
        </p:txBody>
      </p:sp>
      <p:sp>
        <p:nvSpPr>
          <p:cNvPr id="3" name="Content Placeholder 2">
            <a:extLst>
              <a:ext uri="{FF2B5EF4-FFF2-40B4-BE49-F238E27FC236}">
                <a16:creationId xmlns:a16="http://schemas.microsoft.com/office/drawing/2014/main" id="{B6C6EFF0-F2AA-43A7-9057-83DD8C66E692}"/>
              </a:ext>
            </a:extLst>
          </p:cNvPr>
          <p:cNvSpPr>
            <a:spLocks noGrp="1"/>
          </p:cNvSpPr>
          <p:nvPr>
            <p:ph idx="1"/>
          </p:nvPr>
        </p:nvSpPr>
        <p:spPr>
          <a:xfrm>
            <a:off x="838200" y="1825625"/>
            <a:ext cx="4847573" cy="4351338"/>
          </a:xfrm>
        </p:spPr>
        <p:txBody>
          <a:bodyPr vert="horz" lIns="91440" tIns="45720" rIns="91440" bIns="45720" rtlCol="0" anchor="t">
            <a:normAutofit/>
          </a:bodyPr>
          <a:lstStyle/>
          <a:p>
            <a:r>
              <a:rPr lang="en-US" dirty="0">
                <a:cs typeface="Calibri"/>
              </a:rPr>
              <a:t>I am here to help you learn.  Please ask me questions if you don't understand something that we are doing in class.</a:t>
            </a:r>
            <a:endParaRPr lang="en-US" dirty="0"/>
          </a:p>
        </p:txBody>
      </p:sp>
      <p:pic>
        <p:nvPicPr>
          <p:cNvPr id="4" name="Picture 4" descr="A picture containing sitting, cat, laying, brown&#10;&#10;Description automatically generated">
            <a:extLst>
              <a:ext uri="{FF2B5EF4-FFF2-40B4-BE49-F238E27FC236}">
                <a16:creationId xmlns:a16="http://schemas.microsoft.com/office/drawing/2014/main" id="{DE1F7C13-A322-4F3F-AFEF-3C8DE649F18E}"/>
              </a:ext>
            </a:extLst>
          </p:cNvPr>
          <p:cNvPicPr>
            <a:picLocks noChangeAspect="1"/>
          </p:cNvPicPr>
          <p:nvPr/>
        </p:nvPicPr>
        <p:blipFill>
          <a:blip r:embed="rId2"/>
          <a:stretch>
            <a:fillRect/>
          </a:stretch>
        </p:blipFill>
        <p:spPr>
          <a:xfrm>
            <a:off x="6102721" y="1634061"/>
            <a:ext cx="4516806" cy="5186949"/>
          </a:xfrm>
          <a:prstGeom prst="rect">
            <a:avLst/>
          </a:prstGeom>
        </p:spPr>
      </p:pic>
    </p:spTree>
    <p:extLst>
      <p:ext uri="{BB962C8B-B14F-4D97-AF65-F5344CB8AC3E}">
        <p14:creationId xmlns:p14="http://schemas.microsoft.com/office/powerpoint/2010/main" val="167210263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39A4-3959-411E-97A4-1F679B6CF54A}"/>
              </a:ext>
            </a:extLst>
          </p:cNvPr>
          <p:cNvSpPr>
            <a:spLocks noGrp="1"/>
          </p:cNvSpPr>
          <p:nvPr>
            <p:ph type="title"/>
          </p:nvPr>
        </p:nvSpPr>
        <p:spPr/>
        <p:txBody>
          <a:bodyPr/>
          <a:lstStyle/>
          <a:p>
            <a:r>
              <a:rPr lang="en-US" dirty="0">
                <a:cs typeface="Calibri Light"/>
              </a:rPr>
              <a:t>BE HONEST</a:t>
            </a:r>
            <a:endParaRPr lang="en-US" dirty="0"/>
          </a:p>
        </p:txBody>
      </p:sp>
      <p:sp>
        <p:nvSpPr>
          <p:cNvPr id="3" name="Content Placeholder 2">
            <a:extLst>
              <a:ext uri="{FF2B5EF4-FFF2-40B4-BE49-F238E27FC236}">
                <a16:creationId xmlns:a16="http://schemas.microsoft.com/office/drawing/2014/main" id="{EBEE79EF-FA54-4CE6-9CE8-FFABCBC9995A}"/>
              </a:ext>
            </a:extLst>
          </p:cNvPr>
          <p:cNvSpPr>
            <a:spLocks noGrp="1"/>
          </p:cNvSpPr>
          <p:nvPr>
            <p:ph idx="1"/>
          </p:nvPr>
        </p:nvSpPr>
        <p:spPr>
          <a:xfrm>
            <a:off x="838200" y="1825625"/>
            <a:ext cx="5452998" cy="4351338"/>
          </a:xfrm>
        </p:spPr>
        <p:txBody>
          <a:bodyPr vert="horz" lIns="91440" tIns="45720" rIns="91440" bIns="45720" rtlCol="0" anchor="t">
            <a:normAutofit/>
          </a:bodyPr>
          <a:lstStyle/>
          <a:p>
            <a:r>
              <a:rPr lang="en-US" dirty="0">
                <a:cs typeface="Calibri"/>
              </a:rPr>
              <a:t>Be honest.  Do your own work, not copy your friend's work.  Any copying is considered cheating and both people involved will receive a zero for the assignment.</a:t>
            </a:r>
            <a:endParaRPr lang="en-US" dirty="0"/>
          </a:p>
        </p:txBody>
      </p:sp>
      <p:pic>
        <p:nvPicPr>
          <p:cNvPr id="4" name="Picture 4" descr="A close up of a sign&#10;&#10;Description automatically generated">
            <a:extLst>
              <a:ext uri="{FF2B5EF4-FFF2-40B4-BE49-F238E27FC236}">
                <a16:creationId xmlns:a16="http://schemas.microsoft.com/office/drawing/2014/main" id="{3304E8DA-B0C5-4397-96A2-1AB560292879}"/>
              </a:ext>
            </a:extLst>
          </p:cNvPr>
          <p:cNvPicPr>
            <a:picLocks noChangeAspect="1"/>
          </p:cNvPicPr>
          <p:nvPr/>
        </p:nvPicPr>
        <p:blipFill>
          <a:blip r:embed="rId2"/>
          <a:stretch>
            <a:fillRect/>
          </a:stretch>
        </p:blipFill>
        <p:spPr>
          <a:xfrm>
            <a:off x="6813833" y="168449"/>
            <a:ext cx="4889978" cy="6907321"/>
          </a:xfrm>
          <a:prstGeom prst="rect">
            <a:avLst/>
          </a:prstGeom>
        </p:spPr>
      </p:pic>
    </p:spTree>
    <p:extLst>
      <p:ext uri="{BB962C8B-B14F-4D97-AF65-F5344CB8AC3E}">
        <p14:creationId xmlns:p14="http://schemas.microsoft.com/office/powerpoint/2010/main" val="264330187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3984-6027-45EA-99CB-07EC6DE6BBB8}"/>
              </a:ext>
            </a:extLst>
          </p:cNvPr>
          <p:cNvSpPr>
            <a:spLocks noGrp="1"/>
          </p:cNvSpPr>
          <p:nvPr>
            <p:ph type="title"/>
          </p:nvPr>
        </p:nvSpPr>
        <p:spPr/>
        <p:txBody>
          <a:bodyPr/>
          <a:lstStyle/>
          <a:p>
            <a:r>
              <a:rPr lang="en-US" dirty="0">
                <a:cs typeface="Calibri Light"/>
              </a:rPr>
              <a:t>Grades</a:t>
            </a:r>
          </a:p>
        </p:txBody>
      </p:sp>
      <p:sp>
        <p:nvSpPr>
          <p:cNvPr id="3" name="Content Placeholder 2">
            <a:extLst>
              <a:ext uri="{FF2B5EF4-FFF2-40B4-BE49-F238E27FC236}">
                <a16:creationId xmlns:a16="http://schemas.microsoft.com/office/drawing/2014/main" id="{D3503C48-8E4C-4B5F-9AE6-B55647D7C794}"/>
              </a:ext>
            </a:extLst>
          </p:cNvPr>
          <p:cNvSpPr>
            <a:spLocks noGrp="1"/>
          </p:cNvSpPr>
          <p:nvPr>
            <p:ph idx="1"/>
          </p:nvPr>
        </p:nvSpPr>
        <p:spPr>
          <a:xfrm>
            <a:off x="838200" y="1825625"/>
            <a:ext cx="5818340" cy="4351338"/>
          </a:xfrm>
        </p:spPr>
        <p:txBody>
          <a:bodyPr vert="horz" lIns="91440" tIns="45720" rIns="91440" bIns="45720" rtlCol="0" anchor="t">
            <a:normAutofit/>
          </a:bodyPr>
          <a:lstStyle/>
          <a:p>
            <a:r>
              <a:rPr lang="en-US" dirty="0">
                <a:cs typeface="Calibri"/>
              </a:rPr>
              <a:t>We will be using a point system for grades.  You earn points for your assignments.  The more points you earn, the better your overall grade will be.</a:t>
            </a:r>
            <a:endParaRPr lang="en-US" dirty="0"/>
          </a:p>
        </p:txBody>
      </p:sp>
      <p:pic>
        <p:nvPicPr>
          <p:cNvPr id="4" name="Picture 4" descr="A close up of a womans face&#10;&#10;Description automatically generated">
            <a:extLst>
              <a:ext uri="{FF2B5EF4-FFF2-40B4-BE49-F238E27FC236}">
                <a16:creationId xmlns:a16="http://schemas.microsoft.com/office/drawing/2014/main" id="{62601D50-0E6C-4A4C-897C-A6C4511A2534}"/>
              </a:ext>
            </a:extLst>
          </p:cNvPr>
          <p:cNvPicPr>
            <a:picLocks noChangeAspect="1"/>
          </p:cNvPicPr>
          <p:nvPr/>
        </p:nvPicPr>
        <p:blipFill>
          <a:blip r:embed="rId2"/>
          <a:stretch>
            <a:fillRect/>
          </a:stretch>
        </p:blipFill>
        <p:spPr>
          <a:xfrm>
            <a:off x="6561551" y="1138825"/>
            <a:ext cx="5540679" cy="5551117"/>
          </a:xfrm>
          <a:prstGeom prst="rect">
            <a:avLst/>
          </a:prstGeom>
        </p:spPr>
      </p:pic>
    </p:spTree>
    <p:extLst>
      <p:ext uri="{BB962C8B-B14F-4D97-AF65-F5344CB8AC3E}">
        <p14:creationId xmlns:p14="http://schemas.microsoft.com/office/powerpoint/2010/main" val="93388570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72E0-C8B8-4405-B8E6-8E12DCB9E2D2}"/>
              </a:ext>
            </a:extLst>
          </p:cNvPr>
          <p:cNvSpPr>
            <a:spLocks noGrp="1"/>
          </p:cNvSpPr>
          <p:nvPr>
            <p:ph type="title"/>
          </p:nvPr>
        </p:nvSpPr>
        <p:spPr/>
        <p:txBody>
          <a:bodyPr/>
          <a:lstStyle/>
          <a:p>
            <a:r>
              <a:rPr lang="en-US" dirty="0">
                <a:cs typeface="Calibri Light"/>
              </a:rPr>
              <a:t>Schoology</a:t>
            </a:r>
            <a:endParaRPr lang="en-US" dirty="0"/>
          </a:p>
        </p:txBody>
      </p:sp>
      <p:sp>
        <p:nvSpPr>
          <p:cNvPr id="3" name="Content Placeholder 2">
            <a:extLst>
              <a:ext uri="{FF2B5EF4-FFF2-40B4-BE49-F238E27FC236}">
                <a16:creationId xmlns:a16="http://schemas.microsoft.com/office/drawing/2014/main" id="{836E083A-150B-43EE-8002-362ABE0DBE3F}"/>
              </a:ext>
            </a:extLst>
          </p:cNvPr>
          <p:cNvSpPr>
            <a:spLocks noGrp="1"/>
          </p:cNvSpPr>
          <p:nvPr>
            <p:ph idx="1"/>
          </p:nvPr>
        </p:nvSpPr>
        <p:spPr>
          <a:xfrm>
            <a:off x="838200" y="1825625"/>
            <a:ext cx="6204559" cy="4351338"/>
          </a:xfrm>
        </p:spPr>
        <p:txBody>
          <a:bodyPr vert="horz" lIns="91440" tIns="45720" rIns="91440" bIns="45720" rtlCol="0" anchor="t">
            <a:normAutofit/>
          </a:bodyPr>
          <a:lstStyle/>
          <a:p>
            <a:r>
              <a:rPr lang="en-US" dirty="0">
                <a:cs typeface="Calibri"/>
              </a:rPr>
              <a:t>We will be using Schoology for online assignments.  Schoology will have all of our assignments on it.  If you are absent, you should check Schoology for any assignments.  </a:t>
            </a:r>
            <a:endParaRPr lang="en-US" dirty="0"/>
          </a:p>
        </p:txBody>
      </p:sp>
      <p:pic>
        <p:nvPicPr>
          <p:cNvPr id="4" name="Picture 4" descr="A person in a suit and tie&#10;&#10;Description automatically generated">
            <a:extLst>
              <a:ext uri="{FF2B5EF4-FFF2-40B4-BE49-F238E27FC236}">
                <a16:creationId xmlns:a16="http://schemas.microsoft.com/office/drawing/2014/main" id="{80392CFE-BC74-424A-B21B-6A7ABC8A6577}"/>
              </a:ext>
            </a:extLst>
          </p:cNvPr>
          <p:cNvPicPr>
            <a:picLocks noChangeAspect="1"/>
          </p:cNvPicPr>
          <p:nvPr/>
        </p:nvPicPr>
        <p:blipFill>
          <a:blip r:embed="rId2"/>
          <a:stretch>
            <a:fillRect/>
          </a:stretch>
        </p:blipFill>
        <p:spPr>
          <a:xfrm>
            <a:off x="7511180" y="461831"/>
            <a:ext cx="4372105" cy="5756883"/>
          </a:xfrm>
          <a:prstGeom prst="rect">
            <a:avLst/>
          </a:prstGeom>
        </p:spPr>
      </p:pic>
    </p:spTree>
    <p:extLst>
      <p:ext uri="{BB962C8B-B14F-4D97-AF65-F5344CB8AC3E}">
        <p14:creationId xmlns:p14="http://schemas.microsoft.com/office/powerpoint/2010/main" val="194938873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ED32-CEFE-4601-8BB1-02684202A48B}"/>
              </a:ext>
            </a:extLst>
          </p:cNvPr>
          <p:cNvSpPr>
            <a:spLocks noGrp="1"/>
          </p:cNvSpPr>
          <p:nvPr>
            <p:ph type="title"/>
          </p:nvPr>
        </p:nvSpPr>
        <p:spPr/>
        <p:txBody>
          <a:bodyPr/>
          <a:lstStyle/>
          <a:p>
            <a:r>
              <a:rPr lang="en-US" dirty="0">
                <a:cs typeface="Calibri Light"/>
              </a:rPr>
              <a:t>Absences</a:t>
            </a:r>
            <a:endParaRPr lang="en-US" dirty="0"/>
          </a:p>
        </p:txBody>
      </p:sp>
      <p:sp>
        <p:nvSpPr>
          <p:cNvPr id="3" name="Content Placeholder 2">
            <a:extLst>
              <a:ext uri="{FF2B5EF4-FFF2-40B4-BE49-F238E27FC236}">
                <a16:creationId xmlns:a16="http://schemas.microsoft.com/office/drawing/2014/main" id="{0EFB7033-A36C-4C75-8E4C-4B1D2107335E}"/>
              </a:ext>
            </a:extLst>
          </p:cNvPr>
          <p:cNvSpPr>
            <a:spLocks noGrp="1"/>
          </p:cNvSpPr>
          <p:nvPr>
            <p:ph idx="1"/>
          </p:nvPr>
        </p:nvSpPr>
        <p:spPr>
          <a:xfrm>
            <a:off x="838200" y="1825625"/>
            <a:ext cx="5734833" cy="4351338"/>
          </a:xfrm>
        </p:spPr>
        <p:txBody>
          <a:bodyPr vert="horz" lIns="91440" tIns="45720" rIns="91440" bIns="45720" rtlCol="0" anchor="t">
            <a:normAutofit/>
          </a:bodyPr>
          <a:lstStyle/>
          <a:p>
            <a:r>
              <a:rPr lang="en-US" dirty="0">
                <a:cs typeface="Calibri"/>
              </a:rPr>
              <a:t>If you are absent, you must provide an excuse in order to be able to make up that work for a grade.  If you are absent, you have two days to make up the work.  All assignments will be on Schoology, so you will not have to wait until you get back to receive your make up work.  </a:t>
            </a:r>
            <a:endParaRPr lang="en-US"/>
          </a:p>
        </p:txBody>
      </p:sp>
      <p:pic>
        <p:nvPicPr>
          <p:cNvPr id="5" name="Picture 5" descr="A screen shot&#10;&#10;Description automatically generated">
            <a:extLst>
              <a:ext uri="{FF2B5EF4-FFF2-40B4-BE49-F238E27FC236}">
                <a16:creationId xmlns:a16="http://schemas.microsoft.com/office/drawing/2014/main" id="{F00D967E-466A-434F-95ED-44E00C3D6880}"/>
              </a:ext>
            </a:extLst>
          </p:cNvPr>
          <p:cNvPicPr>
            <a:picLocks noChangeAspect="1"/>
          </p:cNvPicPr>
          <p:nvPr/>
        </p:nvPicPr>
        <p:blipFill>
          <a:blip r:embed="rId2"/>
          <a:stretch>
            <a:fillRect/>
          </a:stretch>
        </p:blipFill>
        <p:spPr>
          <a:xfrm>
            <a:off x="6684659" y="1454455"/>
            <a:ext cx="5430163" cy="4408378"/>
          </a:xfrm>
          <a:prstGeom prst="rect">
            <a:avLst/>
          </a:prstGeom>
        </p:spPr>
      </p:pic>
    </p:spTree>
    <p:extLst>
      <p:ext uri="{BB962C8B-B14F-4D97-AF65-F5344CB8AC3E}">
        <p14:creationId xmlns:p14="http://schemas.microsoft.com/office/powerpoint/2010/main" val="206171797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B490-3115-48A6-998B-954F46574088}"/>
              </a:ext>
            </a:extLst>
          </p:cNvPr>
          <p:cNvSpPr>
            <a:spLocks noGrp="1"/>
          </p:cNvSpPr>
          <p:nvPr>
            <p:ph type="title"/>
          </p:nvPr>
        </p:nvSpPr>
        <p:spPr/>
        <p:txBody>
          <a:bodyPr/>
          <a:lstStyle/>
          <a:p>
            <a:r>
              <a:rPr lang="en-US" dirty="0">
                <a:cs typeface="Calibri Light"/>
              </a:rPr>
              <a:t>Late work</a:t>
            </a:r>
            <a:endParaRPr lang="en-US" dirty="0"/>
          </a:p>
        </p:txBody>
      </p:sp>
      <p:sp>
        <p:nvSpPr>
          <p:cNvPr id="3" name="Content Placeholder 2">
            <a:extLst>
              <a:ext uri="{FF2B5EF4-FFF2-40B4-BE49-F238E27FC236}">
                <a16:creationId xmlns:a16="http://schemas.microsoft.com/office/drawing/2014/main" id="{89E22445-9651-4117-B7A8-40315AB3D3A8}"/>
              </a:ext>
            </a:extLst>
          </p:cNvPr>
          <p:cNvSpPr>
            <a:spLocks noGrp="1"/>
          </p:cNvSpPr>
          <p:nvPr>
            <p:ph idx="1"/>
          </p:nvPr>
        </p:nvSpPr>
        <p:spPr>
          <a:xfrm>
            <a:off x="838200" y="1825625"/>
            <a:ext cx="5567820" cy="4351338"/>
          </a:xfrm>
        </p:spPr>
        <p:txBody>
          <a:bodyPr vert="horz" lIns="91440" tIns="45720" rIns="91440" bIns="45720" rtlCol="0" anchor="t">
            <a:normAutofit/>
          </a:bodyPr>
          <a:lstStyle/>
          <a:p>
            <a:r>
              <a:rPr lang="en-US" dirty="0">
                <a:cs typeface="Calibri"/>
              </a:rPr>
              <a:t>If your work is late, you can turn it in the next day for a letter grade off.  After 3 days, the assignment will not be able to be turned in and you will receive a zero for that assignment.</a:t>
            </a:r>
            <a:endParaRPr lang="en-US" dirty="0"/>
          </a:p>
        </p:txBody>
      </p:sp>
      <p:pic>
        <p:nvPicPr>
          <p:cNvPr id="4" name="Picture 4" descr="A close up&#10;&#10;Description automatically generated">
            <a:extLst>
              <a:ext uri="{FF2B5EF4-FFF2-40B4-BE49-F238E27FC236}">
                <a16:creationId xmlns:a16="http://schemas.microsoft.com/office/drawing/2014/main" id="{C393AE23-05C3-4407-9B97-4E276CF761CF}"/>
              </a:ext>
            </a:extLst>
          </p:cNvPr>
          <p:cNvPicPr>
            <a:picLocks noChangeAspect="1"/>
          </p:cNvPicPr>
          <p:nvPr/>
        </p:nvPicPr>
        <p:blipFill>
          <a:blip r:embed="rId2"/>
          <a:stretch>
            <a:fillRect/>
          </a:stretch>
        </p:blipFill>
        <p:spPr>
          <a:xfrm>
            <a:off x="6789237" y="1479898"/>
            <a:ext cx="5398456" cy="4816779"/>
          </a:xfrm>
          <a:prstGeom prst="rect">
            <a:avLst/>
          </a:prstGeom>
        </p:spPr>
      </p:pic>
    </p:spTree>
    <p:extLst>
      <p:ext uri="{BB962C8B-B14F-4D97-AF65-F5344CB8AC3E}">
        <p14:creationId xmlns:p14="http://schemas.microsoft.com/office/powerpoint/2010/main" val="383549450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8625-DFEB-4D5B-B15B-C42103EC1EA6}"/>
              </a:ext>
            </a:extLst>
          </p:cNvPr>
          <p:cNvSpPr>
            <a:spLocks noGrp="1"/>
          </p:cNvSpPr>
          <p:nvPr>
            <p:ph type="title"/>
          </p:nvPr>
        </p:nvSpPr>
        <p:spPr/>
        <p:txBody>
          <a:bodyPr/>
          <a:lstStyle/>
          <a:p>
            <a:r>
              <a:rPr lang="en-US" dirty="0">
                <a:cs typeface="Calibri Light"/>
              </a:rPr>
              <a:t>Cleaning your area before class ends</a:t>
            </a:r>
            <a:endParaRPr lang="en-US" dirty="0"/>
          </a:p>
        </p:txBody>
      </p:sp>
      <p:sp>
        <p:nvSpPr>
          <p:cNvPr id="3" name="Content Placeholder 2">
            <a:extLst>
              <a:ext uri="{FF2B5EF4-FFF2-40B4-BE49-F238E27FC236}">
                <a16:creationId xmlns:a16="http://schemas.microsoft.com/office/drawing/2014/main" id="{D44D6B13-B80C-4911-8B77-5C136AEFCB1E}"/>
              </a:ext>
            </a:extLst>
          </p:cNvPr>
          <p:cNvSpPr>
            <a:spLocks noGrp="1"/>
          </p:cNvSpPr>
          <p:nvPr>
            <p:ph idx="1"/>
          </p:nvPr>
        </p:nvSpPr>
        <p:spPr>
          <a:xfrm>
            <a:off x="838200" y="1825625"/>
            <a:ext cx="5964477" cy="4351338"/>
          </a:xfrm>
        </p:spPr>
        <p:txBody>
          <a:bodyPr vert="horz" lIns="91440" tIns="45720" rIns="91440" bIns="45720" rtlCol="0" anchor="t">
            <a:normAutofit/>
          </a:bodyPr>
          <a:lstStyle/>
          <a:p>
            <a:r>
              <a:rPr lang="en-US" dirty="0">
                <a:cs typeface="Calibri"/>
              </a:rPr>
              <a:t>We will stop class a few minutes early each day to allow for us to clean your desks.  You will receive a clean cloth, spray your desk with the provided cleaner and wipe down your desk.  You will put your dirty cloth in the red bin.</a:t>
            </a:r>
            <a:endParaRPr lang="en-US" dirty="0"/>
          </a:p>
        </p:txBody>
      </p:sp>
      <p:pic>
        <p:nvPicPr>
          <p:cNvPr id="4" name="Picture 4" descr="A picture containing drawing&#10;&#10;Description automatically generated">
            <a:extLst>
              <a:ext uri="{FF2B5EF4-FFF2-40B4-BE49-F238E27FC236}">
                <a16:creationId xmlns:a16="http://schemas.microsoft.com/office/drawing/2014/main" id="{2D89ABC2-E237-44E3-B10C-4E595226F99B}"/>
              </a:ext>
            </a:extLst>
          </p:cNvPr>
          <p:cNvPicPr>
            <a:picLocks noChangeAspect="1"/>
          </p:cNvPicPr>
          <p:nvPr/>
        </p:nvPicPr>
        <p:blipFill>
          <a:blip r:embed="rId2"/>
          <a:stretch>
            <a:fillRect/>
          </a:stretch>
        </p:blipFill>
        <p:spPr>
          <a:xfrm>
            <a:off x="6979085" y="1650304"/>
            <a:ext cx="4903939" cy="4914378"/>
          </a:xfrm>
          <a:prstGeom prst="rect">
            <a:avLst/>
          </a:prstGeom>
        </p:spPr>
      </p:pic>
    </p:spTree>
    <p:extLst>
      <p:ext uri="{BB962C8B-B14F-4D97-AF65-F5344CB8AC3E}">
        <p14:creationId xmlns:p14="http://schemas.microsoft.com/office/powerpoint/2010/main" val="191717903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boy wearing a suit and tie&#10;&#10;Description automatically generated">
            <a:extLst>
              <a:ext uri="{FF2B5EF4-FFF2-40B4-BE49-F238E27FC236}">
                <a16:creationId xmlns:a16="http://schemas.microsoft.com/office/drawing/2014/main" id="{BC5BA3AD-882A-48EA-8ED3-15068269D019}"/>
              </a:ext>
            </a:extLst>
          </p:cNvPr>
          <p:cNvPicPr>
            <a:picLocks noChangeAspect="1"/>
          </p:cNvPicPr>
          <p:nvPr/>
        </p:nvPicPr>
        <p:blipFill>
          <a:blip r:embed="rId2"/>
          <a:stretch>
            <a:fillRect/>
          </a:stretch>
        </p:blipFill>
        <p:spPr>
          <a:xfrm>
            <a:off x="-35490" y="-4305"/>
            <a:ext cx="12304733" cy="6877049"/>
          </a:xfrm>
          <a:prstGeom prst="rect">
            <a:avLst/>
          </a:prstGeom>
        </p:spPr>
      </p:pic>
    </p:spTree>
    <p:extLst>
      <p:ext uri="{BB962C8B-B14F-4D97-AF65-F5344CB8AC3E}">
        <p14:creationId xmlns:p14="http://schemas.microsoft.com/office/powerpoint/2010/main" val="234844420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E44C-0D35-4DE8-B39F-C012E15A2B09}"/>
              </a:ext>
            </a:extLst>
          </p:cNvPr>
          <p:cNvSpPr>
            <a:spLocks noGrp="1"/>
          </p:cNvSpPr>
          <p:nvPr>
            <p:ph type="title"/>
          </p:nvPr>
        </p:nvSpPr>
        <p:spPr/>
        <p:txBody>
          <a:bodyPr/>
          <a:lstStyle/>
          <a:p>
            <a:r>
              <a:rPr lang="en-US" dirty="0">
                <a:cs typeface="Calibri Light"/>
              </a:rPr>
              <a:t>Be prepared and On time EVERYDAY</a:t>
            </a:r>
            <a:endParaRPr lang="en-US" dirty="0"/>
          </a:p>
        </p:txBody>
      </p:sp>
      <p:sp>
        <p:nvSpPr>
          <p:cNvPr id="3" name="Content Placeholder 2">
            <a:extLst>
              <a:ext uri="{FF2B5EF4-FFF2-40B4-BE49-F238E27FC236}">
                <a16:creationId xmlns:a16="http://schemas.microsoft.com/office/drawing/2014/main" id="{10D69505-5062-439A-B53B-E99C89845DB9}"/>
              </a:ext>
            </a:extLst>
          </p:cNvPr>
          <p:cNvSpPr>
            <a:spLocks noGrp="1"/>
          </p:cNvSpPr>
          <p:nvPr>
            <p:ph idx="1"/>
          </p:nvPr>
        </p:nvSpPr>
        <p:spPr>
          <a:xfrm>
            <a:off x="838200" y="1825625"/>
            <a:ext cx="5254669" cy="4351338"/>
          </a:xfrm>
        </p:spPr>
        <p:txBody>
          <a:bodyPr vert="horz" lIns="91440" tIns="45720" rIns="91440" bIns="45720" rtlCol="0" anchor="t">
            <a:normAutofit/>
          </a:bodyPr>
          <a:lstStyle/>
          <a:p>
            <a:r>
              <a:rPr lang="en-US" dirty="0">
                <a:cs typeface="Calibri"/>
              </a:rPr>
              <a:t>You are expected to be prepared and on time to class each day.  This means having all of your materials and in your seat when the bell rings.</a:t>
            </a:r>
            <a:endParaRPr lang="en-US" dirty="0"/>
          </a:p>
        </p:txBody>
      </p:sp>
      <p:pic>
        <p:nvPicPr>
          <p:cNvPr id="4" name="Picture 4" descr="A person looking at the camera&#10;&#10;Description automatically generated">
            <a:extLst>
              <a:ext uri="{FF2B5EF4-FFF2-40B4-BE49-F238E27FC236}">
                <a16:creationId xmlns:a16="http://schemas.microsoft.com/office/drawing/2014/main" id="{0C928F5E-C6DF-453B-A6F1-E8F44067BEDA}"/>
              </a:ext>
            </a:extLst>
          </p:cNvPr>
          <p:cNvPicPr>
            <a:picLocks noChangeAspect="1"/>
          </p:cNvPicPr>
          <p:nvPr/>
        </p:nvPicPr>
        <p:blipFill rotWithShape="1">
          <a:blip r:embed="rId2"/>
          <a:srcRect l="22814" r="30418" b="676"/>
          <a:stretch/>
        </p:blipFill>
        <p:spPr>
          <a:xfrm>
            <a:off x="6770318" y="1592762"/>
            <a:ext cx="4341383" cy="5165173"/>
          </a:xfrm>
          <a:prstGeom prst="rect">
            <a:avLst/>
          </a:prstGeom>
        </p:spPr>
      </p:pic>
    </p:spTree>
    <p:extLst>
      <p:ext uri="{BB962C8B-B14F-4D97-AF65-F5344CB8AC3E}">
        <p14:creationId xmlns:p14="http://schemas.microsoft.com/office/powerpoint/2010/main" val="240851703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DE13-1E38-4E26-BAEF-6FAA53C40A07}"/>
              </a:ext>
            </a:extLst>
          </p:cNvPr>
          <p:cNvSpPr>
            <a:spLocks noGrp="1"/>
          </p:cNvSpPr>
          <p:nvPr>
            <p:ph type="title"/>
          </p:nvPr>
        </p:nvSpPr>
        <p:spPr/>
        <p:txBody>
          <a:bodyPr/>
          <a:lstStyle/>
          <a:p>
            <a:r>
              <a:rPr lang="en-US" dirty="0">
                <a:cs typeface="Calibri Light"/>
              </a:rPr>
              <a:t>Be Respectful</a:t>
            </a:r>
            <a:endParaRPr lang="en-US" dirty="0"/>
          </a:p>
        </p:txBody>
      </p:sp>
      <p:sp>
        <p:nvSpPr>
          <p:cNvPr id="3" name="Content Placeholder 2">
            <a:extLst>
              <a:ext uri="{FF2B5EF4-FFF2-40B4-BE49-F238E27FC236}">
                <a16:creationId xmlns:a16="http://schemas.microsoft.com/office/drawing/2014/main" id="{E1487364-DC2A-41CC-9CDE-9EA7D8089421}"/>
              </a:ext>
            </a:extLst>
          </p:cNvPr>
          <p:cNvSpPr>
            <a:spLocks noGrp="1"/>
          </p:cNvSpPr>
          <p:nvPr>
            <p:ph idx="1"/>
          </p:nvPr>
        </p:nvSpPr>
        <p:spPr>
          <a:xfrm>
            <a:off x="838200" y="1825625"/>
            <a:ext cx="5244231" cy="4351338"/>
          </a:xfrm>
        </p:spPr>
        <p:txBody>
          <a:bodyPr vert="horz" lIns="91440" tIns="45720" rIns="91440" bIns="45720" rtlCol="0" anchor="t">
            <a:normAutofit/>
          </a:bodyPr>
          <a:lstStyle/>
          <a:p>
            <a:r>
              <a:rPr lang="en-US" dirty="0">
                <a:cs typeface="Calibri"/>
              </a:rPr>
              <a:t>We are going to be like a family this year in class.  It is important that you respect yourself, your classmates, and your teacher.  Speak kindly and be considerate.</a:t>
            </a:r>
          </a:p>
        </p:txBody>
      </p:sp>
      <p:pic>
        <p:nvPicPr>
          <p:cNvPr id="4" name="Picture 4" descr="A picture containing drawing&#10;&#10;Description automatically generated">
            <a:extLst>
              <a:ext uri="{FF2B5EF4-FFF2-40B4-BE49-F238E27FC236}">
                <a16:creationId xmlns:a16="http://schemas.microsoft.com/office/drawing/2014/main" id="{1075CE40-1244-4B1C-9AC1-2E7E1A5F0054}"/>
              </a:ext>
            </a:extLst>
          </p:cNvPr>
          <p:cNvPicPr>
            <a:picLocks noChangeAspect="1"/>
          </p:cNvPicPr>
          <p:nvPr/>
        </p:nvPicPr>
        <p:blipFill>
          <a:blip r:embed="rId2"/>
          <a:stretch>
            <a:fillRect/>
          </a:stretch>
        </p:blipFill>
        <p:spPr>
          <a:xfrm>
            <a:off x="6165154" y="616059"/>
            <a:ext cx="5895061" cy="6147800"/>
          </a:xfrm>
          <a:prstGeom prst="rect">
            <a:avLst/>
          </a:prstGeom>
        </p:spPr>
      </p:pic>
    </p:spTree>
    <p:extLst>
      <p:ext uri="{BB962C8B-B14F-4D97-AF65-F5344CB8AC3E}">
        <p14:creationId xmlns:p14="http://schemas.microsoft.com/office/powerpoint/2010/main" val="37175863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F052-0969-4959-839A-E36AEC101016}"/>
              </a:ext>
            </a:extLst>
          </p:cNvPr>
          <p:cNvSpPr>
            <a:spLocks noGrp="1"/>
          </p:cNvSpPr>
          <p:nvPr>
            <p:ph type="title"/>
          </p:nvPr>
        </p:nvSpPr>
        <p:spPr/>
        <p:txBody>
          <a:bodyPr/>
          <a:lstStyle/>
          <a:p>
            <a:r>
              <a:rPr lang="en-US" dirty="0">
                <a:cs typeface="Calibri Light"/>
              </a:rPr>
              <a:t>Wear your mask if you prefer.  </a:t>
            </a:r>
            <a:endParaRPr lang="en-US" dirty="0"/>
          </a:p>
        </p:txBody>
      </p:sp>
      <p:sp>
        <p:nvSpPr>
          <p:cNvPr id="3" name="Content Placeholder 2">
            <a:extLst>
              <a:ext uri="{FF2B5EF4-FFF2-40B4-BE49-F238E27FC236}">
                <a16:creationId xmlns:a16="http://schemas.microsoft.com/office/drawing/2014/main" id="{6CF86A46-1596-442E-932D-90274B5D53EB}"/>
              </a:ext>
            </a:extLst>
          </p:cNvPr>
          <p:cNvSpPr>
            <a:spLocks noGrp="1"/>
          </p:cNvSpPr>
          <p:nvPr>
            <p:ph idx="1"/>
          </p:nvPr>
        </p:nvSpPr>
        <p:spPr>
          <a:xfrm>
            <a:off x="838200" y="1825625"/>
            <a:ext cx="5139847" cy="4351338"/>
          </a:xfrm>
        </p:spPr>
        <p:txBody>
          <a:bodyPr vert="horz" lIns="91440" tIns="45720" rIns="91440" bIns="45720" rtlCol="0" anchor="t">
            <a:normAutofit/>
          </a:bodyPr>
          <a:lstStyle/>
          <a:p>
            <a:r>
              <a:rPr lang="en-US" dirty="0">
                <a:cs typeface="Calibri"/>
              </a:rPr>
              <a:t>We have been told at this time that masks are optional.  If this changes, you will be told.</a:t>
            </a:r>
          </a:p>
        </p:txBody>
      </p:sp>
      <p:pic>
        <p:nvPicPr>
          <p:cNvPr id="4" name="Picture 4" descr="A dog sitting on top of a car&#10;&#10;Description automatically generated">
            <a:extLst>
              <a:ext uri="{FF2B5EF4-FFF2-40B4-BE49-F238E27FC236}">
                <a16:creationId xmlns:a16="http://schemas.microsoft.com/office/drawing/2014/main" id="{A332CFCC-2E2C-4674-92A5-1AD08F2EA877}"/>
              </a:ext>
            </a:extLst>
          </p:cNvPr>
          <p:cNvPicPr>
            <a:picLocks noChangeAspect="1"/>
          </p:cNvPicPr>
          <p:nvPr/>
        </p:nvPicPr>
        <p:blipFill>
          <a:blip r:embed="rId2"/>
          <a:stretch>
            <a:fillRect/>
          </a:stretch>
        </p:blipFill>
        <p:spPr>
          <a:xfrm>
            <a:off x="6436290" y="1387884"/>
            <a:ext cx="4830871" cy="5324396"/>
          </a:xfrm>
          <a:prstGeom prst="rect">
            <a:avLst/>
          </a:prstGeom>
        </p:spPr>
      </p:pic>
    </p:spTree>
    <p:extLst>
      <p:ext uri="{BB962C8B-B14F-4D97-AF65-F5344CB8AC3E}">
        <p14:creationId xmlns:p14="http://schemas.microsoft.com/office/powerpoint/2010/main" val="271310963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C3F7-9EB9-49EC-82D0-7A070A0461B7}"/>
              </a:ext>
            </a:extLst>
          </p:cNvPr>
          <p:cNvSpPr>
            <a:spLocks noGrp="1"/>
          </p:cNvSpPr>
          <p:nvPr>
            <p:ph type="title"/>
          </p:nvPr>
        </p:nvSpPr>
        <p:spPr/>
        <p:txBody>
          <a:bodyPr/>
          <a:lstStyle/>
          <a:p>
            <a:r>
              <a:rPr lang="en-US" dirty="0">
                <a:cs typeface="Calibri Light"/>
              </a:rPr>
              <a:t>Sanitize before you come into class.</a:t>
            </a:r>
          </a:p>
        </p:txBody>
      </p:sp>
      <p:sp>
        <p:nvSpPr>
          <p:cNvPr id="3" name="Content Placeholder 2">
            <a:extLst>
              <a:ext uri="{FF2B5EF4-FFF2-40B4-BE49-F238E27FC236}">
                <a16:creationId xmlns:a16="http://schemas.microsoft.com/office/drawing/2014/main" id="{73AC0E27-C056-4C05-8400-2DBD02FAE3EC}"/>
              </a:ext>
            </a:extLst>
          </p:cNvPr>
          <p:cNvSpPr>
            <a:spLocks noGrp="1"/>
          </p:cNvSpPr>
          <p:nvPr>
            <p:ph idx="1"/>
          </p:nvPr>
        </p:nvSpPr>
        <p:spPr>
          <a:xfrm>
            <a:off x="838200" y="1825625"/>
            <a:ext cx="3991628" cy="4351338"/>
          </a:xfrm>
        </p:spPr>
        <p:txBody>
          <a:bodyPr vert="horz" lIns="91440" tIns="45720" rIns="91440" bIns="45720" rtlCol="0" anchor="t">
            <a:normAutofit/>
          </a:bodyPr>
          <a:lstStyle/>
          <a:p>
            <a:r>
              <a:rPr lang="en-US" dirty="0">
                <a:cs typeface="Calibri"/>
              </a:rPr>
              <a:t>You will need to use hand sanitizer before entering the room.  You will use the hand sanitation areas in the hall.</a:t>
            </a:r>
            <a:endParaRPr lang="en-US" dirty="0"/>
          </a:p>
        </p:txBody>
      </p:sp>
      <p:pic>
        <p:nvPicPr>
          <p:cNvPr id="4" name="Picture 4" descr="A person looking at the camera&#10;&#10;Description automatically generated">
            <a:extLst>
              <a:ext uri="{FF2B5EF4-FFF2-40B4-BE49-F238E27FC236}">
                <a16:creationId xmlns:a16="http://schemas.microsoft.com/office/drawing/2014/main" id="{47E44518-14BB-428B-B011-37BFC10DACB6}"/>
              </a:ext>
            </a:extLst>
          </p:cNvPr>
          <p:cNvPicPr>
            <a:picLocks noChangeAspect="1"/>
          </p:cNvPicPr>
          <p:nvPr/>
        </p:nvPicPr>
        <p:blipFill rotWithShape="1">
          <a:blip r:embed="rId2"/>
          <a:srcRect r="380" b="28947"/>
          <a:stretch/>
        </p:blipFill>
        <p:spPr>
          <a:xfrm>
            <a:off x="5569907" y="1529173"/>
            <a:ext cx="4851757" cy="5010478"/>
          </a:xfrm>
          <a:prstGeom prst="rect">
            <a:avLst/>
          </a:prstGeom>
        </p:spPr>
      </p:pic>
    </p:spTree>
    <p:extLst>
      <p:ext uri="{BB962C8B-B14F-4D97-AF65-F5344CB8AC3E}">
        <p14:creationId xmlns:p14="http://schemas.microsoft.com/office/powerpoint/2010/main" val="138813208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EF7D-657F-442D-8DF8-62E87509515B}"/>
              </a:ext>
            </a:extLst>
          </p:cNvPr>
          <p:cNvSpPr>
            <a:spLocks noGrp="1"/>
          </p:cNvSpPr>
          <p:nvPr>
            <p:ph type="title"/>
          </p:nvPr>
        </p:nvSpPr>
        <p:spPr/>
        <p:txBody>
          <a:bodyPr/>
          <a:lstStyle/>
          <a:p>
            <a:r>
              <a:rPr lang="en-US" dirty="0">
                <a:cs typeface="Calibri Light"/>
              </a:rPr>
              <a:t>DON'T be late to class.</a:t>
            </a:r>
            <a:endParaRPr lang="en-US" dirty="0"/>
          </a:p>
        </p:txBody>
      </p:sp>
      <p:sp>
        <p:nvSpPr>
          <p:cNvPr id="3" name="Content Placeholder 2">
            <a:extLst>
              <a:ext uri="{FF2B5EF4-FFF2-40B4-BE49-F238E27FC236}">
                <a16:creationId xmlns:a16="http://schemas.microsoft.com/office/drawing/2014/main" id="{1E4EABF5-9DC6-4C41-AEB2-17C46E9DF0F4}"/>
              </a:ext>
            </a:extLst>
          </p:cNvPr>
          <p:cNvSpPr>
            <a:spLocks noGrp="1"/>
          </p:cNvSpPr>
          <p:nvPr>
            <p:ph idx="1"/>
          </p:nvPr>
        </p:nvSpPr>
        <p:spPr>
          <a:xfrm>
            <a:off x="838200" y="1825625"/>
            <a:ext cx="4847573" cy="4351338"/>
          </a:xfrm>
        </p:spPr>
        <p:txBody>
          <a:bodyPr vert="horz" lIns="91440" tIns="45720" rIns="91440" bIns="45720" rtlCol="0" anchor="t">
            <a:normAutofit/>
          </a:bodyPr>
          <a:lstStyle/>
          <a:p>
            <a:r>
              <a:rPr lang="en-US" dirty="0">
                <a:cs typeface="Calibri"/>
              </a:rPr>
              <a:t>You will receive a Tardy if you are late to class.</a:t>
            </a:r>
          </a:p>
          <a:p>
            <a:r>
              <a:rPr lang="en-US" dirty="0">
                <a:cs typeface="Calibri"/>
              </a:rPr>
              <a:t>3 </a:t>
            </a:r>
            <a:r>
              <a:rPr lang="en-US" dirty="0" err="1">
                <a:cs typeface="Calibri"/>
              </a:rPr>
              <a:t>tardies</a:t>
            </a:r>
            <a:r>
              <a:rPr lang="en-US" dirty="0">
                <a:cs typeface="Calibri"/>
              </a:rPr>
              <a:t> will result in an office referral.</a:t>
            </a:r>
          </a:p>
          <a:p>
            <a:r>
              <a:rPr lang="en-US" dirty="0">
                <a:cs typeface="Calibri"/>
              </a:rPr>
              <a:t>You may choose to work off one tardy if you prefer.  See teacher for details.  </a:t>
            </a:r>
            <a:endParaRPr lang="en-US" dirty="0"/>
          </a:p>
        </p:txBody>
      </p:sp>
      <p:pic>
        <p:nvPicPr>
          <p:cNvPr id="4" name="Picture 4" descr="A person smiling for the camera&#10;&#10;Description automatically generated">
            <a:extLst>
              <a:ext uri="{FF2B5EF4-FFF2-40B4-BE49-F238E27FC236}">
                <a16:creationId xmlns:a16="http://schemas.microsoft.com/office/drawing/2014/main" id="{4D78215C-F075-4559-BB0A-1E1FB80205D7}"/>
              </a:ext>
            </a:extLst>
          </p:cNvPr>
          <p:cNvPicPr>
            <a:picLocks noChangeAspect="1"/>
          </p:cNvPicPr>
          <p:nvPr/>
        </p:nvPicPr>
        <p:blipFill rotWithShape="1">
          <a:blip r:embed="rId2"/>
          <a:srcRect l="20050" t="-61" r="126" b="225"/>
          <a:stretch/>
        </p:blipFill>
        <p:spPr>
          <a:xfrm>
            <a:off x="6300593" y="1161972"/>
            <a:ext cx="7962804" cy="5585516"/>
          </a:xfrm>
          <a:prstGeom prst="rect">
            <a:avLst/>
          </a:prstGeom>
        </p:spPr>
      </p:pic>
    </p:spTree>
    <p:extLst>
      <p:ext uri="{BB962C8B-B14F-4D97-AF65-F5344CB8AC3E}">
        <p14:creationId xmlns:p14="http://schemas.microsoft.com/office/powerpoint/2010/main" val="134993163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FA10-41ED-4181-A2E3-43F92DBD89AA}"/>
              </a:ext>
            </a:extLst>
          </p:cNvPr>
          <p:cNvSpPr>
            <a:spLocks noGrp="1"/>
          </p:cNvSpPr>
          <p:nvPr>
            <p:ph type="title"/>
          </p:nvPr>
        </p:nvSpPr>
        <p:spPr/>
        <p:txBody>
          <a:bodyPr/>
          <a:lstStyle/>
          <a:p>
            <a:r>
              <a:rPr lang="en-US" dirty="0">
                <a:cs typeface="Calibri Light"/>
              </a:rPr>
              <a:t>Sit in your assigned seat. </a:t>
            </a:r>
            <a:endParaRPr lang="en-US" dirty="0"/>
          </a:p>
        </p:txBody>
      </p:sp>
      <p:sp>
        <p:nvSpPr>
          <p:cNvPr id="3" name="Content Placeholder 2">
            <a:extLst>
              <a:ext uri="{FF2B5EF4-FFF2-40B4-BE49-F238E27FC236}">
                <a16:creationId xmlns:a16="http://schemas.microsoft.com/office/drawing/2014/main" id="{7317279C-81D7-4932-A26D-8C3346215F7F}"/>
              </a:ext>
            </a:extLst>
          </p:cNvPr>
          <p:cNvSpPr>
            <a:spLocks noGrp="1"/>
          </p:cNvSpPr>
          <p:nvPr>
            <p:ph idx="1"/>
          </p:nvPr>
        </p:nvSpPr>
        <p:spPr>
          <a:xfrm>
            <a:off x="838200" y="1825625"/>
            <a:ext cx="5567820" cy="4351338"/>
          </a:xfrm>
        </p:spPr>
        <p:txBody>
          <a:bodyPr vert="horz" lIns="91440" tIns="45720" rIns="91440" bIns="45720" rtlCol="0" anchor="t">
            <a:normAutofit/>
          </a:bodyPr>
          <a:lstStyle/>
          <a:p>
            <a:r>
              <a:rPr lang="en-US" dirty="0">
                <a:cs typeface="Calibri"/>
              </a:rPr>
              <a:t>You will be given an assigned seat.  You will be responsible for keeping the area around your desk neat and tidy.</a:t>
            </a:r>
          </a:p>
        </p:txBody>
      </p:sp>
      <p:pic>
        <p:nvPicPr>
          <p:cNvPr id="4" name="Picture 4" descr="A bear that is sitting on a bench&#10;&#10;Description automatically generated">
            <a:extLst>
              <a:ext uri="{FF2B5EF4-FFF2-40B4-BE49-F238E27FC236}">
                <a16:creationId xmlns:a16="http://schemas.microsoft.com/office/drawing/2014/main" id="{738ECCF0-2136-426C-B38F-9695D0C36620}"/>
              </a:ext>
            </a:extLst>
          </p:cNvPr>
          <p:cNvPicPr>
            <a:picLocks noChangeAspect="1"/>
          </p:cNvPicPr>
          <p:nvPr/>
        </p:nvPicPr>
        <p:blipFill>
          <a:blip r:embed="rId2"/>
          <a:stretch>
            <a:fillRect/>
          </a:stretch>
        </p:blipFill>
        <p:spPr>
          <a:xfrm>
            <a:off x="6574402" y="1826582"/>
            <a:ext cx="5619358" cy="4227795"/>
          </a:xfrm>
          <a:prstGeom prst="rect">
            <a:avLst/>
          </a:prstGeom>
        </p:spPr>
      </p:pic>
    </p:spTree>
    <p:extLst>
      <p:ext uri="{BB962C8B-B14F-4D97-AF65-F5344CB8AC3E}">
        <p14:creationId xmlns:p14="http://schemas.microsoft.com/office/powerpoint/2010/main" val="25915414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2DB6-D1C2-4974-8E93-E89410216B97}"/>
              </a:ext>
            </a:extLst>
          </p:cNvPr>
          <p:cNvSpPr>
            <a:spLocks noGrp="1"/>
          </p:cNvSpPr>
          <p:nvPr>
            <p:ph type="title"/>
          </p:nvPr>
        </p:nvSpPr>
        <p:spPr/>
        <p:txBody>
          <a:bodyPr/>
          <a:lstStyle/>
          <a:p>
            <a:r>
              <a:rPr lang="en-US" dirty="0">
                <a:cs typeface="Calibri Light"/>
              </a:rPr>
              <a:t>NO Food or Drinks.</a:t>
            </a:r>
            <a:endParaRPr lang="en-US" dirty="0"/>
          </a:p>
        </p:txBody>
      </p:sp>
      <p:sp>
        <p:nvSpPr>
          <p:cNvPr id="3" name="Content Placeholder 2">
            <a:extLst>
              <a:ext uri="{FF2B5EF4-FFF2-40B4-BE49-F238E27FC236}">
                <a16:creationId xmlns:a16="http://schemas.microsoft.com/office/drawing/2014/main" id="{DC393FA0-7131-4990-89B2-6F4C6FB85DE8}"/>
              </a:ext>
            </a:extLst>
          </p:cNvPr>
          <p:cNvSpPr>
            <a:spLocks noGrp="1"/>
          </p:cNvSpPr>
          <p:nvPr>
            <p:ph idx="1"/>
          </p:nvPr>
        </p:nvSpPr>
        <p:spPr>
          <a:xfrm>
            <a:off x="838200" y="1825625"/>
            <a:ext cx="5306861" cy="4351338"/>
          </a:xfrm>
        </p:spPr>
        <p:txBody>
          <a:bodyPr vert="horz" lIns="91440" tIns="45720" rIns="91440" bIns="45720" rtlCol="0" anchor="t">
            <a:normAutofit/>
          </a:bodyPr>
          <a:lstStyle/>
          <a:p>
            <a:r>
              <a:rPr lang="en-US" dirty="0">
                <a:cs typeface="Calibri"/>
              </a:rPr>
              <a:t>Food is not going to be allowed in the classroom.  When packages and crumbs are not correctly picked up, it causes bugs.</a:t>
            </a:r>
          </a:p>
          <a:p>
            <a:r>
              <a:rPr lang="en-US" dirty="0">
                <a:cs typeface="Calibri"/>
              </a:rPr>
              <a:t>We will only be allowed to have bottled water in class.  No other beverages will be allowed.</a:t>
            </a:r>
          </a:p>
        </p:txBody>
      </p:sp>
      <p:pic>
        <p:nvPicPr>
          <p:cNvPr id="4" name="Picture 4" descr="A koala bear&#10;&#10;Description automatically generated">
            <a:extLst>
              <a:ext uri="{FF2B5EF4-FFF2-40B4-BE49-F238E27FC236}">
                <a16:creationId xmlns:a16="http://schemas.microsoft.com/office/drawing/2014/main" id="{5CCC39D3-C403-4B8F-9150-2A84AF9AA074}"/>
              </a:ext>
            </a:extLst>
          </p:cNvPr>
          <p:cNvPicPr>
            <a:picLocks noChangeAspect="1"/>
          </p:cNvPicPr>
          <p:nvPr/>
        </p:nvPicPr>
        <p:blipFill>
          <a:blip r:embed="rId2"/>
          <a:stretch>
            <a:fillRect/>
          </a:stretch>
        </p:blipFill>
        <p:spPr>
          <a:xfrm>
            <a:off x="6950445" y="303234"/>
            <a:ext cx="4637631" cy="6418545"/>
          </a:xfrm>
          <a:prstGeom prst="rect">
            <a:avLst/>
          </a:prstGeom>
        </p:spPr>
      </p:pic>
    </p:spTree>
    <p:extLst>
      <p:ext uri="{BB962C8B-B14F-4D97-AF65-F5344CB8AC3E}">
        <p14:creationId xmlns:p14="http://schemas.microsoft.com/office/powerpoint/2010/main" val="146028398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E737-B42E-41CD-9272-3F003D9CC3E4}"/>
              </a:ext>
            </a:extLst>
          </p:cNvPr>
          <p:cNvSpPr>
            <a:spLocks noGrp="1"/>
          </p:cNvSpPr>
          <p:nvPr>
            <p:ph type="title"/>
          </p:nvPr>
        </p:nvSpPr>
        <p:spPr>
          <a:xfrm>
            <a:off x="838200" y="365125"/>
            <a:ext cx="10515600" cy="1993617"/>
          </a:xfrm>
        </p:spPr>
        <p:txBody>
          <a:bodyPr/>
          <a:lstStyle/>
          <a:p>
            <a:r>
              <a:rPr lang="en-US" dirty="0">
                <a:cs typeface="Calibri Light"/>
              </a:rPr>
              <a:t>NO Cell Phones in Class </a:t>
            </a:r>
            <a:br>
              <a:rPr lang="en-US" dirty="0">
                <a:cs typeface="Calibri Light"/>
              </a:rPr>
            </a:br>
            <a:r>
              <a:rPr lang="en-US" dirty="0">
                <a:cs typeface="Calibri Light"/>
              </a:rPr>
              <a:t>(except for instructional purposes)</a:t>
            </a:r>
            <a:endParaRPr lang="en-US" dirty="0"/>
          </a:p>
        </p:txBody>
      </p:sp>
      <p:sp>
        <p:nvSpPr>
          <p:cNvPr id="3" name="Content Placeholder 2">
            <a:extLst>
              <a:ext uri="{FF2B5EF4-FFF2-40B4-BE49-F238E27FC236}">
                <a16:creationId xmlns:a16="http://schemas.microsoft.com/office/drawing/2014/main" id="{F0EC774B-CD23-4667-8281-16C7C587AE2B}"/>
              </a:ext>
            </a:extLst>
          </p:cNvPr>
          <p:cNvSpPr>
            <a:spLocks noGrp="1"/>
          </p:cNvSpPr>
          <p:nvPr>
            <p:ph idx="1"/>
          </p:nvPr>
        </p:nvSpPr>
        <p:spPr>
          <a:xfrm>
            <a:off x="838200" y="2117899"/>
            <a:ext cx="5359053" cy="4351338"/>
          </a:xfrm>
        </p:spPr>
        <p:txBody>
          <a:bodyPr vert="horz" lIns="91440" tIns="45720" rIns="91440" bIns="45720" rtlCol="0" anchor="t">
            <a:normAutofit/>
          </a:bodyPr>
          <a:lstStyle/>
          <a:p>
            <a:r>
              <a:rPr lang="en-US" dirty="0">
                <a:cs typeface="Calibri"/>
              </a:rPr>
              <a:t>Cell phone usage will not be allowed in the classroom.</a:t>
            </a:r>
          </a:p>
          <a:p>
            <a:r>
              <a:rPr lang="en-US" dirty="0">
                <a:cs typeface="Calibri"/>
              </a:rPr>
              <a:t>The ONLY time that you may use a cell phone in class is if it is essential to our learning for the day and you must have permission from the teacher.</a:t>
            </a:r>
          </a:p>
        </p:txBody>
      </p:sp>
      <p:pic>
        <p:nvPicPr>
          <p:cNvPr id="4" name="Picture 4" descr="A person wearing a suit and tie&#10;&#10;Description automatically generated">
            <a:extLst>
              <a:ext uri="{FF2B5EF4-FFF2-40B4-BE49-F238E27FC236}">
                <a16:creationId xmlns:a16="http://schemas.microsoft.com/office/drawing/2014/main" id="{0A77778D-74E5-49E0-8CD9-1D94747016E7}"/>
              </a:ext>
            </a:extLst>
          </p:cNvPr>
          <p:cNvPicPr>
            <a:picLocks noChangeAspect="1"/>
          </p:cNvPicPr>
          <p:nvPr/>
        </p:nvPicPr>
        <p:blipFill rotWithShape="1">
          <a:blip r:embed="rId2"/>
          <a:srcRect l="21293" r="21673" b="676"/>
          <a:stretch/>
        </p:blipFill>
        <p:spPr>
          <a:xfrm>
            <a:off x="6906017" y="2114681"/>
            <a:ext cx="4769141" cy="4674571"/>
          </a:xfrm>
          <a:prstGeom prst="rect">
            <a:avLst/>
          </a:prstGeom>
        </p:spPr>
      </p:pic>
    </p:spTree>
    <p:extLst>
      <p:ext uri="{BB962C8B-B14F-4D97-AF65-F5344CB8AC3E}">
        <p14:creationId xmlns:p14="http://schemas.microsoft.com/office/powerpoint/2010/main" val="322534934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658</Words>
  <Application>Microsoft Macintosh PowerPoint</Application>
  <PresentationFormat>Widescreen</PresentationFormat>
  <Paragraphs>37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Course Procedures, Guidelines and Expectations</vt:lpstr>
      <vt:lpstr>Be prepared and On time EVERYDAY</vt:lpstr>
      <vt:lpstr>Be Respectful</vt:lpstr>
      <vt:lpstr>Wear your mask if you prefer.  </vt:lpstr>
      <vt:lpstr>Sanitize before you come into class.</vt:lpstr>
      <vt:lpstr>DON'T be late to class.</vt:lpstr>
      <vt:lpstr>Sit in your assigned seat. </vt:lpstr>
      <vt:lpstr>NO Food or Drinks.</vt:lpstr>
      <vt:lpstr>NO Cell Phones in Class  (except for instructional purposes)</vt:lpstr>
      <vt:lpstr>Complete your assignments on time</vt:lpstr>
      <vt:lpstr>If you don't understand....ASK</vt:lpstr>
      <vt:lpstr>BE HONEST</vt:lpstr>
      <vt:lpstr>Grades</vt:lpstr>
      <vt:lpstr>Schoology</vt:lpstr>
      <vt:lpstr>Absences</vt:lpstr>
      <vt:lpstr>Late work</vt:lpstr>
      <vt:lpstr>Cleaning your area before class ends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Ginger Martz</cp:lastModifiedBy>
  <cp:revision>388</cp:revision>
  <dcterms:created xsi:type="dcterms:W3CDTF">2020-08-20T04:37:26Z</dcterms:created>
  <dcterms:modified xsi:type="dcterms:W3CDTF">2021-08-12T14:17:31Z</dcterms:modified>
</cp:coreProperties>
</file>