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DA99D-DFB9-4965-85FB-D181688A4156}" v="2" dt="2020-09-23T17:28:0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/>
    <p:restoredTop sz="86418"/>
  </p:normalViewPr>
  <p:slideViewPr>
    <p:cSldViewPr snapToGrid="0" snapToObjects="1">
      <p:cViewPr>
        <p:scale>
          <a:sx n="60" d="100"/>
          <a:sy n="60" d="100"/>
        </p:scale>
        <p:origin x="1880" y="1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54F2B-FC88-4798-B3CD-4DEA62F174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3DA195D-AAA2-47A2-82FE-53EC43907FA7}">
      <dgm:prSet/>
      <dgm:spPr/>
      <dgm:t>
        <a:bodyPr/>
        <a:lstStyle/>
        <a:p>
          <a:r>
            <a:rPr lang="en-US"/>
            <a:t>The Egyptians fought back against the Hyksos and eventually Ahmose rose to power</a:t>
          </a:r>
        </a:p>
      </dgm:t>
    </dgm:pt>
    <dgm:pt modelId="{EE92790A-5421-4A49-85A9-04522DC9812D}" type="parTrans" cxnId="{78FFB212-DB60-4803-99B2-023E712C31D2}">
      <dgm:prSet/>
      <dgm:spPr/>
      <dgm:t>
        <a:bodyPr/>
        <a:lstStyle/>
        <a:p>
          <a:endParaRPr lang="en-US"/>
        </a:p>
      </dgm:t>
    </dgm:pt>
    <dgm:pt modelId="{27FB5778-ECED-4167-B8C5-AAB6CADE59DA}" type="sibTrans" cxnId="{78FFB212-DB60-4803-99B2-023E712C31D2}">
      <dgm:prSet/>
      <dgm:spPr/>
      <dgm:t>
        <a:bodyPr/>
        <a:lstStyle/>
        <a:p>
          <a:endParaRPr lang="en-US"/>
        </a:p>
      </dgm:t>
    </dgm:pt>
    <dgm:pt modelId="{F4DC98F9-87D8-4C98-8610-E7BDA508AE7B}">
      <dgm:prSet/>
      <dgm:spPr/>
      <dgm:t>
        <a:bodyPr/>
        <a:lstStyle/>
        <a:p>
          <a:r>
            <a:rPr lang="en-US"/>
            <a:t>This period was when Egypt reached the height of its power and glory</a:t>
          </a:r>
        </a:p>
      </dgm:t>
    </dgm:pt>
    <dgm:pt modelId="{6B8B3A29-E621-4923-A1DE-4B6E526EF437}" type="parTrans" cxnId="{BEFD676C-597F-4104-9125-0CB41A5D02F3}">
      <dgm:prSet/>
      <dgm:spPr/>
      <dgm:t>
        <a:bodyPr/>
        <a:lstStyle/>
        <a:p>
          <a:endParaRPr lang="en-US"/>
        </a:p>
      </dgm:t>
    </dgm:pt>
    <dgm:pt modelId="{EC85448B-319E-45E5-B085-CB4C2A804F7E}" type="sibTrans" cxnId="{BEFD676C-597F-4104-9125-0CB41A5D02F3}">
      <dgm:prSet/>
      <dgm:spPr/>
      <dgm:t>
        <a:bodyPr/>
        <a:lstStyle/>
        <a:p>
          <a:endParaRPr lang="en-US"/>
        </a:p>
      </dgm:t>
    </dgm:pt>
    <dgm:pt modelId="{49A904E0-7D9F-434A-9CAE-DF8E887E8A78}">
      <dgm:prSet/>
      <dgm:spPr/>
      <dgm:t>
        <a:bodyPr/>
        <a:lstStyle/>
        <a:p>
          <a:r>
            <a:rPr lang="en-US"/>
            <a:t>In order to keep control, Egypt began to control all the trade routes coming in and out of Egypt</a:t>
          </a:r>
        </a:p>
      </dgm:t>
    </dgm:pt>
    <dgm:pt modelId="{D282FAD0-FB28-45E5-A5A9-35AA05E6E190}" type="parTrans" cxnId="{A078FA1D-3D5E-4EFD-A105-D21BDC5A4CB2}">
      <dgm:prSet/>
      <dgm:spPr/>
      <dgm:t>
        <a:bodyPr/>
        <a:lstStyle/>
        <a:p>
          <a:endParaRPr lang="en-US"/>
        </a:p>
      </dgm:t>
    </dgm:pt>
    <dgm:pt modelId="{1FA29F57-6C08-4DF1-BDEA-38C9744553B8}" type="sibTrans" cxnId="{A078FA1D-3D5E-4EFD-A105-D21BDC5A4CB2}">
      <dgm:prSet/>
      <dgm:spPr/>
      <dgm:t>
        <a:bodyPr/>
        <a:lstStyle/>
        <a:p>
          <a:endParaRPr lang="en-US"/>
        </a:p>
      </dgm:t>
    </dgm:pt>
    <dgm:pt modelId="{D69E097F-A13A-494D-B7B3-CBA5C72935DD}">
      <dgm:prSet/>
      <dgm:spPr/>
      <dgm:t>
        <a:bodyPr/>
        <a:lstStyle/>
        <a:p>
          <a:r>
            <a:rPr lang="en-US"/>
            <a:t>Egypt had the largest and strongest army in the region</a:t>
          </a:r>
        </a:p>
      </dgm:t>
    </dgm:pt>
    <dgm:pt modelId="{BED356CB-753B-457A-9A51-FD0803A94F05}" type="parTrans" cxnId="{7FE6B57A-5DF0-41B3-86CF-31E6D6F748B6}">
      <dgm:prSet/>
      <dgm:spPr/>
      <dgm:t>
        <a:bodyPr/>
        <a:lstStyle/>
        <a:p>
          <a:endParaRPr lang="en-US"/>
        </a:p>
      </dgm:t>
    </dgm:pt>
    <dgm:pt modelId="{FF28B25C-75B2-45C9-908E-FDC8274AF6F9}" type="sibTrans" cxnId="{7FE6B57A-5DF0-41B3-86CF-31E6D6F748B6}">
      <dgm:prSet/>
      <dgm:spPr/>
      <dgm:t>
        <a:bodyPr/>
        <a:lstStyle/>
        <a:p>
          <a:endParaRPr lang="en-US"/>
        </a:p>
      </dgm:t>
    </dgm:pt>
    <dgm:pt modelId="{A1F6A40E-B4C9-41E3-B3BF-7CFF531F003D}">
      <dgm:prSet/>
      <dgm:spPr/>
      <dgm:t>
        <a:bodyPr/>
        <a:lstStyle/>
        <a:p>
          <a:r>
            <a:rPr lang="en-US"/>
            <a:t>Queen Hatshepsut increased Egyptian trade and made Egypt incredibly wealthy</a:t>
          </a:r>
        </a:p>
      </dgm:t>
    </dgm:pt>
    <dgm:pt modelId="{0FB42FE5-CE67-4E75-BA3B-EDD67575F360}" type="parTrans" cxnId="{CC330DF8-842F-4E91-8E7D-177BA7808176}">
      <dgm:prSet/>
      <dgm:spPr/>
      <dgm:t>
        <a:bodyPr/>
        <a:lstStyle/>
        <a:p>
          <a:endParaRPr lang="en-US"/>
        </a:p>
      </dgm:t>
    </dgm:pt>
    <dgm:pt modelId="{24E398C7-F632-422F-BABC-9FD6DAA8F3AD}" type="sibTrans" cxnId="{CC330DF8-842F-4E91-8E7D-177BA7808176}">
      <dgm:prSet/>
      <dgm:spPr/>
      <dgm:t>
        <a:bodyPr/>
        <a:lstStyle/>
        <a:p>
          <a:endParaRPr lang="en-US"/>
        </a:p>
      </dgm:t>
    </dgm:pt>
    <dgm:pt modelId="{FEC758DF-7917-4E62-A24A-85D70543816F}">
      <dgm:prSet/>
      <dgm:spPr/>
      <dgm:t>
        <a:bodyPr/>
        <a:lstStyle/>
        <a:p>
          <a:r>
            <a:rPr lang="en-US" i="0"/>
            <a:t>She has a monument and temple built in the city of Thebes</a:t>
          </a:r>
          <a:endParaRPr lang="en-US"/>
        </a:p>
      </dgm:t>
    </dgm:pt>
    <dgm:pt modelId="{104C189A-123C-4681-B320-D9F9A39D8257}" type="parTrans" cxnId="{345EF010-CE5F-426A-ABB1-451882F87E75}">
      <dgm:prSet/>
      <dgm:spPr/>
      <dgm:t>
        <a:bodyPr/>
        <a:lstStyle/>
        <a:p>
          <a:endParaRPr lang="en-US"/>
        </a:p>
      </dgm:t>
    </dgm:pt>
    <dgm:pt modelId="{EF6C7FBD-23DB-4C46-910E-17C8E1FE81DF}" type="sibTrans" cxnId="{345EF010-CE5F-426A-ABB1-451882F87E75}">
      <dgm:prSet/>
      <dgm:spPr/>
      <dgm:t>
        <a:bodyPr/>
        <a:lstStyle/>
        <a:p>
          <a:endParaRPr lang="en-US"/>
        </a:p>
      </dgm:t>
    </dgm:pt>
    <dgm:pt modelId="{FF62B33C-26EA-4E6D-A630-02E60D30D2BB}" type="pres">
      <dgm:prSet presAssocID="{6BB54F2B-FC88-4798-B3CD-4DEA62F1744F}" presName="root" presStyleCnt="0">
        <dgm:presLayoutVars>
          <dgm:dir/>
          <dgm:resizeHandles val="exact"/>
        </dgm:presLayoutVars>
      </dgm:prSet>
      <dgm:spPr/>
    </dgm:pt>
    <dgm:pt modelId="{AF1A5044-C746-4F91-95A4-DBB6A7DA88AF}" type="pres">
      <dgm:prSet presAssocID="{83DA195D-AAA2-47A2-82FE-53EC43907FA7}" presName="compNode" presStyleCnt="0"/>
      <dgm:spPr/>
    </dgm:pt>
    <dgm:pt modelId="{71F4F181-88F7-47F0-AC2E-D08AC6C7BC39}" type="pres">
      <dgm:prSet presAssocID="{83DA195D-AAA2-47A2-82FE-53EC43907FA7}" presName="bgRect" presStyleLbl="bgShp" presStyleIdx="0" presStyleCnt="5"/>
      <dgm:spPr/>
    </dgm:pt>
    <dgm:pt modelId="{704D8457-D7AA-4ADB-A64A-A4FF0964BF2F}" type="pres">
      <dgm:prSet presAssocID="{83DA195D-AAA2-47A2-82FE-53EC43907FA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D808BF6D-8D76-4BF2-B892-0F306493EDAC}" type="pres">
      <dgm:prSet presAssocID="{83DA195D-AAA2-47A2-82FE-53EC43907FA7}" presName="spaceRect" presStyleCnt="0"/>
      <dgm:spPr/>
    </dgm:pt>
    <dgm:pt modelId="{AE25FB64-E700-41DF-B334-A49C12E1BDB9}" type="pres">
      <dgm:prSet presAssocID="{83DA195D-AAA2-47A2-82FE-53EC43907FA7}" presName="parTx" presStyleLbl="revTx" presStyleIdx="0" presStyleCnt="6">
        <dgm:presLayoutVars>
          <dgm:chMax val="0"/>
          <dgm:chPref val="0"/>
        </dgm:presLayoutVars>
      </dgm:prSet>
      <dgm:spPr/>
    </dgm:pt>
    <dgm:pt modelId="{AA282AAA-0C37-48A7-9F98-80055D0A1683}" type="pres">
      <dgm:prSet presAssocID="{27FB5778-ECED-4167-B8C5-AAB6CADE59DA}" presName="sibTrans" presStyleCnt="0"/>
      <dgm:spPr/>
    </dgm:pt>
    <dgm:pt modelId="{4B1DA6FE-312D-4E25-81FB-2B7ACEA75D5E}" type="pres">
      <dgm:prSet presAssocID="{F4DC98F9-87D8-4C98-8610-E7BDA508AE7B}" presName="compNode" presStyleCnt="0"/>
      <dgm:spPr/>
    </dgm:pt>
    <dgm:pt modelId="{F44CF98E-9423-43FB-A820-972830524FBA}" type="pres">
      <dgm:prSet presAssocID="{F4DC98F9-87D8-4C98-8610-E7BDA508AE7B}" presName="bgRect" presStyleLbl="bgShp" presStyleIdx="1" presStyleCnt="5"/>
      <dgm:spPr/>
    </dgm:pt>
    <dgm:pt modelId="{5B2388D8-0BF3-47FD-97E9-70C82186658B}" type="pres">
      <dgm:prSet presAssocID="{F4DC98F9-87D8-4C98-8610-E7BDA508AE7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ABD5FFFB-75AC-4D5B-9662-62A176FC19C5}" type="pres">
      <dgm:prSet presAssocID="{F4DC98F9-87D8-4C98-8610-E7BDA508AE7B}" presName="spaceRect" presStyleCnt="0"/>
      <dgm:spPr/>
    </dgm:pt>
    <dgm:pt modelId="{39373BC3-61EA-42E1-84E3-1EA49A0DC24F}" type="pres">
      <dgm:prSet presAssocID="{F4DC98F9-87D8-4C98-8610-E7BDA508AE7B}" presName="parTx" presStyleLbl="revTx" presStyleIdx="1" presStyleCnt="6">
        <dgm:presLayoutVars>
          <dgm:chMax val="0"/>
          <dgm:chPref val="0"/>
        </dgm:presLayoutVars>
      </dgm:prSet>
      <dgm:spPr/>
    </dgm:pt>
    <dgm:pt modelId="{A08F1D96-8E19-44C1-BF2A-37C4CC07568C}" type="pres">
      <dgm:prSet presAssocID="{EC85448B-319E-45E5-B085-CB4C2A804F7E}" presName="sibTrans" presStyleCnt="0"/>
      <dgm:spPr/>
    </dgm:pt>
    <dgm:pt modelId="{BD32DF77-5BCC-4DB1-B345-7F303589D91E}" type="pres">
      <dgm:prSet presAssocID="{49A904E0-7D9F-434A-9CAE-DF8E887E8A78}" presName="compNode" presStyleCnt="0"/>
      <dgm:spPr/>
    </dgm:pt>
    <dgm:pt modelId="{8F4825FA-20D9-4C45-A59A-FC28672BDE26}" type="pres">
      <dgm:prSet presAssocID="{49A904E0-7D9F-434A-9CAE-DF8E887E8A78}" presName="bgRect" presStyleLbl="bgShp" presStyleIdx="2" presStyleCnt="5"/>
      <dgm:spPr/>
    </dgm:pt>
    <dgm:pt modelId="{9B87F4CC-5720-4A60-A930-E7BD4CAD8725}" type="pres">
      <dgm:prSet presAssocID="{49A904E0-7D9F-434A-9CAE-DF8E887E8A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0770958-29EB-465A-AFA6-2F8BE24CB9E5}" type="pres">
      <dgm:prSet presAssocID="{49A904E0-7D9F-434A-9CAE-DF8E887E8A78}" presName="spaceRect" presStyleCnt="0"/>
      <dgm:spPr/>
    </dgm:pt>
    <dgm:pt modelId="{C34A52E8-271A-4195-A499-C3089FBC1CEA}" type="pres">
      <dgm:prSet presAssocID="{49A904E0-7D9F-434A-9CAE-DF8E887E8A78}" presName="parTx" presStyleLbl="revTx" presStyleIdx="2" presStyleCnt="6">
        <dgm:presLayoutVars>
          <dgm:chMax val="0"/>
          <dgm:chPref val="0"/>
        </dgm:presLayoutVars>
      </dgm:prSet>
      <dgm:spPr/>
    </dgm:pt>
    <dgm:pt modelId="{40953E15-DB61-4263-B005-672D7ABB984B}" type="pres">
      <dgm:prSet presAssocID="{1FA29F57-6C08-4DF1-BDEA-38C9744553B8}" presName="sibTrans" presStyleCnt="0"/>
      <dgm:spPr/>
    </dgm:pt>
    <dgm:pt modelId="{2999B23F-AF61-4A76-841A-E66E95C35900}" type="pres">
      <dgm:prSet presAssocID="{D69E097F-A13A-494D-B7B3-CBA5C72935DD}" presName="compNode" presStyleCnt="0"/>
      <dgm:spPr/>
    </dgm:pt>
    <dgm:pt modelId="{F1E1AA5E-024B-4ABB-909F-5A578055A89C}" type="pres">
      <dgm:prSet presAssocID="{D69E097F-A13A-494D-B7B3-CBA5C72935DD}" presName="bgRect" presStyleLbl="bgShp" presStyleIdx="3" presStyleCnt="5"/>
      <dgm:spPr/>
    </dgm:pt>
    <dgm:pt modelId="{97AA3FB0-1001-4B8A-9057-A952ECA68808}" type="pres">
      <dgm:prSet presAssocID="{D69E097F-A13A-494D-B7B3-CBA5C72935D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rica"/>
        </a:ext>
      </dgm:extLst>
    </dgm:pt>
    <dgm:pt modelId="{6411F4C8-FA4A-4948-AB66-90E08E2E7BB8}" type="pres">
      <dgm:prSet presAssocID="{D69E097F-A13A-494D-B7B3-CBA5C72935DD}" presName="spaceRect" presStyleCnt="0"/>
      <dgm:spPr/>
    </dgm:pt>
    <dgm:pt modelId="{5CE26DA1-60F5-49DC-ABBB-5E198087B668}" type="pres">
      <dgm:prSet presAssocID="{D69E097F-A13A-494D-B7B3-CBA5C72935DD}" presName="parTx" presStyleLbl="revTx" presStyleIdx="3" presStyleCnt="6">
        <dgm:presLayoutVars>
          <dgm:chMax val="0"/>
          <dgm:chPref val="0"/>
        </dgm:presLayoutVars>
      </dgm:prSet>
      <dgm:spPr/>
    </dgm:pt>
    <dgm:pt modelId="{717A93C0-4739-4CDE-9393-101548A73893}" type="pres">
      <dgm:prSet presAssocID="{FF28B25C-75B2-45C9-908E-FDC8274AF6F9}" presName="sibTrans" presStyleCnt="0"/>
      <dgm:spPr/>
    </dgm:pt>
    <dgm:pt modelId="{E0CA8B24-E18C-4EEE-A423-178E34421A2B}" type="pres">
      <dgm:prSet presAssocID="{A1F6A40E-B4C9-41E3-B3BF-7CFF531F003D}" presName="compNode" presStyleCnt="0"/>
      <dgm:spPr/>
    </dgm:pt>
    <dgm:pt modelId="{AE12ABC5-139F-434C-9442-A61E8A58AB7B}" type="pres">
      <dgm:prSet presAssocID="{A1F6A40E-B4C9-41E3-B3BF-7CFF531F003D}" presName="bgRect" presStyleLbl="bgShp" presStyleIdx="4" presStyleCnt="5"/>
      <dgm:spPr/>
    </dgm:pt>
    <dgm:pt modelId="{43F33F26-76EB-4B0A-A474-18B1CDB7F6A9}" type="pres">
      <dgm:prSet presAssocID="{A1F6A40E-B4C9-41E3-B3BF-7CFF531F00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6E7033A9-E0BF-4E93-8728-C3A0B843ED2C}" type="pres">
      <dgm:prSet presAssocID="{A1F6A40E-B4C9-41E3-B3BF-7CFF531F003D}" presName="spaceRect" presStyleCnt="0"/>
      <dgm:spPr/>
    </dgm:pt>
    <dgm:pt modelId="{968C7610-937C-4731-B8A5-366FEDD74C18}" type="pres">
      <dgm:prSet presAssocID="{A1F6A40E-B4C9-41E3-B3BF-7CFF531F003D}" presName="parTx" presStyleLbl="revTx" presStyleIdx="4" presStyleCnt="6">
        <dgm:presLayoutVars>
          <dgm:chMax val="0"/>
          <dgm:chPref val="0"/>
        </dgm:presLayoutVars>
      </dgm:prSet>
      <dgm:spPr/>
    </dgm:pt>
    <dgm:pt modelId="{29C3E36E-6856-43C1-B5F8-FA2AD78B98E7}" type="pres">
      <dgm:prSet presAssocID="{A1F6A40E-B4C9-41E3-B3BF-7CFF531F003D}" presName="desTx" presStyleLbl="revTx" presStyleIdx="5" presStyleCnt="6">
        <dgm:presLayoutVars/>
      </dgm:prSet>
      <dgm:spPr/>
    </dgm:pt>
  </dgm:ptLst>
  <dgm:cxnLst>
    <dgm:cxn modelId="{E75D2710-4E3E-4780-B6FF-B10F8B6ECD03}" type="presOf" srcId="{F4DC98F9-87D8-4C98-8610-E7BDA508AE7B}" destId="{39373BC3-61EA-42E1-84E3-1EA49A0DC24F}" srcOrd="0" destOrd="0" presId="urn:microsoft.com/office/officeart/2018/2/layout/IconVerticalSolidList"/>
    <dgm:cxn modelId="{345EF010-CE5F-426A-ABB1-451882F87E75}" srcId="{A1F6A40E-B4C9-41E3-B3BF-7CFF531F003D}" destId="{FEC758DF-7917-4E62-A24A-85D70543816F}" srcOrd="0" destOrd="0" parTransId="{104C189A-123C-4681-B320-D9F9A39D8257}" sibTransId="{EF6C7FBD-23DB-4C46-910E-17C8E1FE81DF}"/>
    <dgm:cxn modelId="{78FFB212-DB60-4803-99B2-023E712C31D2}" srcId="{6BB54F2B-FC88-4798-B3CD-4DEA62F1744F}" destId="{83DA195D-AAA2-47A2-82FE-53EC43907FA7}" srcOrd="0" destOrd="0" parTransId="{EE92790A-5421-4A49-85A9-04522DC9812D}" sibTransId="{27FB5778-ECED-4167-B8C5-AAB6CADE59DA}"/>
    <dgm:cxn modelId="{A078FA1D-3D5E-4EFD-A105-D21BDC5A4CB2}" srcId="{6BB54F2B-FC88-4798-B3CD-4DEA62F1744F}" destId="{49A904E0-7D9F-434A-9CAE-DF8E887E8A78}" srcOrd="2" destOrd="0" parTransId="{D282FAD0-FB28-45E5-A5A9-35AA05E6E190}" sibTransId="{1FA29F57-6C08-4DF1-BDEA-38C9744553B8}"/>
    <dgm:cxn modelId="{BEFD676C-597F-4104-9125-0CB41A5D02F3}" srcId="{6BB54F2B-FC88-4798-B3CD-4DEA62F1744F}" destId="{F4DC98F9-87D8-4C98-8610-E7BDA508AE7B}" srcOrd="1" destOrd="0" parTransId="{6B8B3A29-E621-4923-A1DE-4B6E526EF437}" sibTransId="{EC85448B-319E-45E5-B085-CB4C2A804F7E}"/>
    <dgm:cxn modelId="{6E4F3951-2C80-446F-879A-FA97D8BCFBB1}" type="presOf" srcId="{49A904E0-7D9F-434A-9CAE-DF8E887E8A78}" destId="{C34A52E8-271A-4195-A499-C3089FBC1CEA}" srcOrd="0" destOrd="0" presId="urn:microsoft.com/office/officeart/2018/2/layout/IconVerticalSolidList"/>
    <dgm:cxn modelId="{7FE6B57A-5DF0-41B3-86CF-31E6D6F748B6}" srcId="{6BB54F2B-FC88-4798-B3CD-4DEA62F1744F}" destId="{D69E097F-A13A-494D-B7B3-CBA5C72935DD}" srcOrd="3" destOrd="0" parTransId="{BED356CB-753B-457A-9A51-FD0803A94F05}" sibTransId="{FF28B25C-75B2-45C9-908E-FDC8274AF6F9}"/>
    <dgm:cxn modelId="{995B44B6-F63F-4CEA-BFE9-FF9EBDA95A88}" type="presOf" srcId="{D69E097F-A13A-494D-B7B3-CBA5C72935DD}" destId="{5CE26DA1-60F5-49DC-ABBB-5E198087B668}" srcOrd="0" destOrd="0" presId="urn:microsoft.com/office/officeart/2018/2/layout/IconVerticalSolidList"/>
    <dgm:cxn modelId="{EE1F15D2-570D-44A4-9708-3CD820D571FA}" type="presOf" srcId="{A1F6A40E-B4C9-41E3-B3BF-7CFF531F003D}" destId="{968C7610-937C-4731-B8A5-366FEDD74C18}" srcOrd="0" destOrd="0" presId="urn:microsoft.com/office/officeart/2018/2/layout/IconVerticalSolidList"/>
    <dgm:cxn modelId="{E69218E3-8D16-411B-91C8-A61466564320}" type="presOf" srcId="{83DA195D-AAA2-47A2-82FE-53EC43907FA7}" destId="{AE25FB64-E700-41DF-B334-A49C12E1BDB9}" srcOrd="0" destOrd="0" presId="urn:microsoft.com/office/officeart/2018/2/layout/IconVerticalSolidList"/>
    <dgm:cxn modelId="{8FF244EC-83FE-4D1E-9C14-57D0098A8DBF}" type="presOf" srcId="{FEC758DF-7917-4E62-A24A-85D70543816F}" destId="{29C3E36E-6856-43C1-B5F8-FA2AD78B98E7}" srcOrd="0" destOrd="0" presId="urn:microsoft.com/office/officeart/2018/2/layout/IconVerticalSolidList"/>
    <dgm:cxn modelId="{826F3DF6-D647-4203-955B-F9CACCE50F6B}" type="presOf" srcId="{6BB54F2B-FC88-4798-B3CD-4DEA62F1744F}" destId="{FF62B33C-26EA-4E6D-A630-02E60D30D2BB}" srcOrd="0" destOrd="0" presId="urn:microsoft.com/office/officeart/2018/2/layout/IconVerticalSolidList"/>
    <dgm:cxn modelId="{CC330DF8-842F-4E91-8E7D-177BA7808176}" srcId="{6BB54F2B-FC88-4798-B3CD-4DEA62F1744F}" destId="{A1F6A40E-B4C9-41E3-B3BF-7CFF531F003D}" srcOrd="4" destOrd="0" parTransId="{0FB42FE5-CE67-4E75-BA3B-EDD67575F360}" sibTransId="{24E398C7-F632-422F-BABC-9FD6DAA8F3AD}"/>
    <dgm:cxn modelId="{906A7956-B040-4A3E-B000-8A8D9FE5605D}" type="presParOf" srcId="{FF62B33C-26EA-4E6D-A630-02E60D30D2BB}" destId="{AF1A5044-C746-4F91-95A4-DBB6A7DA88AF}" srcOrd="0" destOrd="0" presId="urn:microsoft.com/office/officeart/2018/2/layout/IconVerticalSolidList"/>
    <dgm:cxn modelId="{F97AF65D-C389-4B51-8F74-006ECBF389F8}" type="presParOf" srcId="{AF1A5044-C746-4F91-95A4-DBB6A7DA88AF}" destId="{71F4F181-88F7-47F0-AC2E-D08AC6C7BC39}" srcOrd="0" destOrd="0" presId="urn:microsoft.com/office/officeart/2018/2/layout/IconVerticalSolidList"/>
    <dgm:cxn modelId="{9B1B2735-BA89-4FD5-B590-F0A09B4C7D68}" type="presParOf" srcId="{AF1A5044-C746-4F91-95A4-DBB6A7DA88AF}" destId="{704D8457-D7AA-4ADB-A64A-A4FF0964BF2F}" srcOrd="1" destOrd="0" presId="urn:microsoft.com/office/officeart/2018/2/layout/IconVerticalSolidList"/>
    <dgm:cxn modelId="{9D160332-B628-4C32-828B-976BB13748F2}" type="presParOf" srcId="{AF1A5044-C746-4F91-95A4-DBB6A7DA88AF}" destId="{D808BF6D-8D76-4BF2-B892-0F306493EDAC}" srcOrd="2" destOrd="0" presId="urn:microsoft.com/office/officeart/2018/2/layout/IconVerticalSolidList"/>
    <dgm:cxn modelId="{5E5ACFE6-479E-4A98-8DAC-BD910745B12F}" type="presParOf" srcId="{AF1A5044-C746-4F91-95A4-DBB6A7DA88AF}" destId="{AE25FB64-E700-41DF-B334-A49C12E1BDB9}" srcOrd="3" destOrd="0" presId="urn:microsoft.com/office/officeart/2018/2/layout/IconVerticalSolidList"/>
    <dgm:cxn modelId="{8C585A1E-767C-4368-A0D3-5454654E54B5}" type="presParOf" srcId="{FF62B33C-26EA-4E6D-A630-02E60D30D2BB}" destId="{AA282AAA-0C37-48A7-9F98-80055D0A1683}" srcOrd="1" destOrd="0" presId="urn:microsoft.com/office/officeart/2018/2/layout/IconVerticalSolidList"/>
    <dgm:cxn modelId="{0757D694-196C-4A81-ADCC-2BCF5A31549E}" type="presParOf" srcId="{FF62B33C-26EA-4E6D-A630-02E60D30D2BB}" destId="{4B1DA6FE-312D-4E25-81FB-2B7ACEA75D5E}" srcOrd="2" destOrd="0" presId="urn:microsoft.com/office/officeart/2018/2/layout/IconVerticalSolidList"/>
    <dgm:cxn modelId="{C58579E6-1ECE-4D30-8B79-D05EBDD030CF}" type="presParOf" srcId="{4B1DA6FE-312D-4E25-81FB-2B7ACEA75D5E}" destId="{F44CF98E-9423-43FB-A820-972830524FBA}" srcOrd="0" destOrd="0" presId="urn:microsoft.com/office/officeart/2018/2/layout/IconVerticalSolidList"/>
    <dgm:cxn modelId="{C0F9F8F4-4130-40FD-997A-C57BABD71FED}" type="presParOf" srcId="{4B1DA6FE-312D-4E25-81FB-2B7ACEA75D5E}" destId="{5B2388D8-0BF3-47FD-97E9-70C82186658B}" srcOrd="1" destOrd="0" presId="urn:microsoft.com/office/officeart/2018/2/layout/IconVerticalSolidList"/>
    <dgm:cxn modelId="{2AB88D2D-6FB7-4AE2-934C-2B1B1530CF20}" type="presParOf" srcId="{4B1DA6FE-312D-4E25-81FB-2B7ACEA75D5E}" destId="{ABD5FFFB-75AC-4D5B-9662-62A176FC19C5}" srcOrd="2" destOrd="0" presId="urn:microsoft.com/office/officeart/2018/2/layout/IconVerticalSolidList"/>
    <dgm:cxn modelId="{CD1C39CC-E0B4-4F2A-9ACC-DD8288FB85DC}" type="presParOf" srcId="{4B1DA6FE-312D-4E25-81FB-2B7ACEA75D5E}" destId="{39373BC3-61EA-42E1-84E3-1EA49A0DC24F}" srcOrd="3" destOrd="0" presId="urn:microsoft.com/office/officeart/2018/2/layout/IconVerticalSolidList"/>
    <dgm:cxn modelId="{CD6D4653-774C-442F-81CF-F32F747D4805}" type="presParOf" srcId="{FF62B33C-26EA-4E6D-A630-02E60D30D2BB}" destId="{A08F1D96-8E19-44C1-BF2A-37C4CC07568C}" srcOrd="3" destOrd="0" presId="urn:microsoft.com/office/officeart/2018/2/layout/IconVerticalSolidList"/>
    <dgm:cxn modelId="{32A01C24-8F66-4A01-8D74-125592EF5FC0}" type="presParOf" srcId="{FF62B33C-26EA-4E6D-A630-02E60D30D2BB}" destId="{BD32DF77-5BCC-4DB1-B345-7F303589D91E}" srcOrd="4" destOrd="0" presId="urn:microsoft.com/office/officeart/2018/2/layout/IconVerticalSolidList"/>
    <dgm:cxn modelId="{BDE57926-9668-436C-AFB8-D824BA196CA9}" type="presParOf" srcId="{BD32DF77-5BCC-4DB1-B345-7F303589D91E}" destId="{8F4825FA-20D9-4C45-A59A-FC28672BDE26}" srcOrd="0" destOrd="0" presId="urn:microsoft.com/office/officeart/2018/2/layout/IconVerticalSolidList"/>
    <dgm:cxn modelId="{2373C2AA-9F4A-40CC-8B2B-7A5085EF27C0}" type="presParOf" srcId="{BD32DF77-5BCC-4DB1-B345-7F303589D91E}" destId="{9B87F4CC-5720-4A60-A930-E7BD4CAD8725}" srcOrd="1" destOrd="0" presId="urn:microsoft.com/office/officeart/2018/2/layout/IconVerticalSolidList"/>
    <dgm:cxn modelId="{0EE6A401-5E79-473A-8C22-E6AD40A0E8A6}" type="presParOf" srcId="{BD32DF77-5BCC-4DB1-B345-7F303589D91E}" destId="{D0770958-29EB-465A-AFA6-2F8BE24CB9E5}" srcOrd="2" destOrd="0" presId="urn:microsoft.com/office/officeart/2018/2/layout/IconVerticalSolidList"/>
    <dgm:cxn modelId="{53E6E171-338E-43B8-BCAD-C43B826A7358}" type="presParOf" srcId="{BD32DF77-5BCC-4DB1-B345-7F303589D91E}" destId="{C34A52E8-271A-4195-A499-C3089FBC1CEA}" srcOrd="3" destOrd="0" presId="urn:microsoft.com/office/officeart/2018/2/layout/IconVerticalSolidList"/>
    <dgm:cxn modelId="{26C1634B-D07B-42A5-AAA2-03DEC8BF7228}" type="presParOf" srcId="{FF62B33C-26EA-4E6D-A630-02E60D30D2BB}" destId="{40953E15-DB61-4263-B005-672D7ABB984B}" srcOrd="5" destOrd="0" presId="urn:microsoft.com/office/officeart/2018/2/layout/IconVerticalSolidList"/>
    <dgm:cxn modelId="{CDC592FB-6154-409F-9E2B-DF04F48FFB1B}" type="presParOf" srcId="{FF62B33C-26EA-4E6D-A630-02E60D30D2BB}" destId="{2999B23F-AF61-4A76-841A-E66E95C35900}" srcOrd="6" destOrd="0" presId="urn:microsoft.com/office/officeart/2018/2/layout/IconVerticalSolidList"/>
    <dgm:cxn modelId="{E5A92096-D0C3-4D72-ADD5-D11E4D22D919}" type="presParOf" srcId="{2999B23F-AF61-4A76-841A-E66E95C35900}" destId="{F1E1AA5E-024B-4ABB-909F-5A578055A89C}" srcOrd="0" destOrd="0" presId="urn:microsoft.com/office/officeart/2018/2/layout/IconVerticalSolidList"/>
    <dgm:cxn modelId="{05CAF44A-7BC3-4CF3-8AA1-3016C185EA19}" type="presParOf" srcId="{2999B23F-AF61-4A76-841A-E66E95C35900}" destId="{97AA3FB0-1001-4B8A-9057-A952ECA68808}" srcOrd="1" destOrd="0" presId="urn:microsoft.com/office/officeart/2018/2/layout/IconVerticalSolidList"/>
    <dgm:cxn modelId="{849320A4-ED05-4433-93FC-B85FFFC80518}" type="presParOf" srcId="{2999B23F-AF61-4A76-841A-E66E95C35900}" destId="{6411F4C8-FA4A-4948-AB66-90E08E2E7BB8}" srcOrd="2" destOrd="0" presId="urn:microsoft.com/office/officeart/2018/2/layout/IconVerticalSolidList"/>
    <dgm:cxn modelId="{58B24F33-166E-4D3B-A80B-BF5A3BAA047D}" type="presParOf" srcId="{2999B23F-AF61-4A76-841A-E66E95C35900}" destId="{5CE26DA1-60F5-49DC-ABBB-5E198087B668}" srcOrd="3" destOrd="0" presId="urn:microsoft.com/office/officeart/2018/2/layout/IconVerticalSolidList"/>
    <dgm:cxn modelId="{19DB9E4B-858F-4315-8525-7CFF6E0E15FD}" type="presParOf" srcId="{FF62B33C-26EA-4E6D-A630-02E60D30D2BB}" destId="{717A93C0-4739-4CDE-9393-101548A73893}" srcOrd="7" destOrd="0" presId="urn:microsoft.com/office/officeart/2018/2/layout/IconVerticalSolidList"/>
    <dgm:cxn modelId="{F4DEEF23-8073-4892-8C58-535532DA742A}" type="presParOf" srcId="{FF62B33C-26EA-4E6D-A630-02E60D30D2BB}" destId="{E0CA8B24-E18C-4EEE-A423-178E34421A2B}" srcOrd="8" destOrd="0" presId="urn:microsoft.com/office/officeart/2018/2/layout/IconVerticalSolidList"/>
    <dgm:cxn modelId="{31F475E2-A96B-4E32-8129-01D5A4BD4316}" type="presParOf" srcId="{E0CA8B24-E18C-4EEE-A423-178E34421A2B}" destId="{AE12ABC5-139F-434C-9442-A61E8A58AB7B}" srcOrd="0" destOrd="0" presId="urn:microsoft.com/office/officeart/2018/2/layout/IconVerticalSolidList"/>
    <dgm:cxn modelId="{9F6397D5-2BDB-473F-A965-AA8575EDD1D3}" type="presParOf" srcId="{E0CA8B24-E18C-4EEE-A423-178E34421A2B}" destId="{43F33F26-76EB-4B0A-A474-18B1CDB7F6A9}" srcOrd="1" destOrd="0" presId="urn:microsoft.com/office/officeart/2018/2/layout/IconVerticalSolidList"/>
    <dgm:cxn modelId="{41D67E27-E0DB-4B6B-9EFD-A4BD46A73E64}" type="presParOf" srcId="{E0CA8B24-E18C-4EEE-A423-178E34421A2B}" destId="{6E7033A9-E0BF-4E93-8728-C3A0B843ED2C}" srcOrd="2" destOrd="0" presId="urn:microsoft.com/office/officeart/2018/2/layout/IconVerticalSolidList"/>
    <dgm:cxn modelId="{697F6477-CF23-4B1D-9AA1-2BA51B593EA6}" type="presParOf" srcId="{E0CA8B24-E18C-4EEE-A423-178E34421A2B}" destId="{968C7610-937C-4731-B8A5-366FEDD74C18}" srcOrd="3" destOrd="0" presId="urn:microsoft.com/office/officeart/2018/2/layout/IconVerticalSolidList"/>
    <dgm:cxn modelId="{18E5AC81-C118-4F73-8BDE-416DF28CC590}" type="presParOf" srcId="{E0CA8B24-E18C-4EEE-A423-178E34421A2B}" destId="{29C3E36E-6856-43C1-B5F8-FA2AD78B98E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4F181-88F7-47F0-AC2E-D08AC6C7BC39}">
      <dsp:nvSpPr>
        <dsp:cNvPr id="0" name=""/>
        <dsp:cNvSpPr/>
      </dsp:nvSpPr>
      <dsp:spPr>
        <a:xfrm>
          <a:off x="0" y="4357"/>
          <a:ext cx="6506304" cy="928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D8457-D7AA-4ADB-A64A-A4FF0964BF2F}">
      <dsp:nvSpPr>
        <dsp:cNvPr id="0" name=""/>
        <dsp:cNvSpPr/>
      </dsp:nvSpPr>
      <dsp:spPr>
        <a:xfrm>
          <a:off x="280776" y="213199"/>
          <a:ext cx="510503" cy="5105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5FB64-E700-41DF-B334-A49C12E1BDB9}">
      <dsp:nvSpPr>
        <dsp:cNvPr id="0" name=""/>
        <dsp:cNvSpPr/>
      </dsp:nvSpPr>
      <dsp:spPr>
        <a:xfrm>
          <a:off x="1072056" y="4357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Egyptians fought back against the Hyksos and eventually Ahmose rose to power</a:t>
          </a:r>
        </a:p>
      </dsp:txBody>
      <dsp:txXfrm>
        <a:off x="1072056" y="4357"/>
        <a:ext cx="5434247" cy="928187"/>
      </dsp:txXfrm>
    </dsp:sp>
    <dsp:sp modelId="{F44CF98E-9423-43FB-A820-972830524FBA}">
      <dsp:nvSpPr>
        <dsp:cNvPr id="0" name=""/>
        <dsp:cNvSpPr/>
      </dsp:nvSpPr>
      <dsp:spPr>
        <a:xfrm>
          <a:off x="0" y="1164591"/>
          <a:ext cx="6506304" cy="928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388D8-0BF3-47FD-97E9-70C82186658B}">
      <dsp:nvSpPr>
        <dsp:cNvPr id="0" name=""/>
        <dsp:cNvSpPr/>
      </dsp:nvSpPr>
      <dsp:spPr>
        <a:xfrm>
          <a:off x="280776" y="1373434"/>
          <a:ext cx="510503" cy="510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73BC3-61EA-42E1-84E3-1EA49A0DC24F}">
      <dsp:nvSpPr>
        <dsp:cNvPr id="0" name=""/>
        <dsp:cNvSpPr/>
      </dsp:nvSpPr>
      <dsp:spPr>
        <a:xfrm>
          <a:off x="1072056" y="1164591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period was when Egypt reached the height of its power and glory</a:t>
          </a:r>
        </a:p>
      </dsp:txBody>
      <dsp:txXfrm>
        <a:off x="1072056" y="1164591"/>
        <a:ext cx="5434247" cy="928187"/>
      </dsp:txXfrm>
    </dsp:sp>
    <dsp:sp modelId="{8F4825FA-20D9-4C45-A59A-FC28672BDE26}">
      <dsp:nvSpPr>
        <dsp:cNvPr id="0" name=""/>
        <dsp:cNvSpPr/>
      </dsp:nvSpPr>
      <dsp:spPr>
        <a:xfrm>
          <a:off x="0" y="2324826"/>
          <a:ext cx="6506304" cy="928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7F4CC-5720-4A60-A930-E7BD4CAD8725}">
      <dsp:nvSpPr>
        <dsp:cNvPr id="0" name=""/>
        <dsp:cNvSpPr/>
      </dsp:nvSpPr>
      <dsp:spPr>
        <a:xfrm>
          <a:off x="280776" y="2533668"/>
          <a:ext cx="510503" cy="5105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52E8-271A-4195-A499-C3089FBC1CEA}">
      <dsp:nvSpPr>
        <dsp:cNvPr id="0" name=""/>
        <dsp:cNvSpPr/>
      </dsp:nvSpPr>
      <dsp:spPr>
        <a:xfrm>
          <a:off x="1072056" y="2324826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 order to keep control, Egypt began to control all the trade routes coming in and out of Egypt</a:t>
          </a:r>
        </a:p>
      </dsp:txBody>
      <dsp:txXfrm>
        <a:off x="1072056" y="2324826"/>
        <a:ext cx="5434247" cy="928187"/>
      </dsp:txXfrm>
    </dsp:sp>
    <dsp:sp modelId="{F1E1AA5E-024B-4ABB-909F-5A578055A89C}">
      <dsp:nvSpPr>
        <dsp:cNvPr id="0" name=""/>
        <dsp:cNvSpPr/>
      </dsp:nvSpPr>
      <dsp:spPr>
        <a:xfrm>
          <a:off x="0" y="3485060"/>
          <a:ext cx="6506304" cy="928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A3FB0-1001-4B8A-9057-A952ECA68808}">
      <dsp:nvSpPr>
        <dsp:cNvPr id="0" name=""/>
        <dsp:cNvSpPr/>
      </dsp:nvSpPr>
      <dsp:spPr>
        <a:xfrm>
          <a:off x="280776" y="3693902"/>
          <a:ext cx="510503" cy="5105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26DA1-60F5-49DC-ABBB-5E198087B668}">
      <dsp:nvSpPr>
        <dsp:cNvPr id="0" name=""/>
        <dsp:cNvSpPr/>
      </dsp:nvSpPr>
      <dsp:spPr>
        <a:xfrm>
          <a:off x="1072056" y="3485060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Egypt had the largest and strongest army in the region</a:t>
          </a:r>
        </a:p>
      </dsp:txBody>
      <dsp:txXfrm>
        <a:off x="1072056" y="3485060"/>
        <a:ext cx="5434247" cy="928187"/>
      </dsp:txXfrm>
    </dsp:sp>
    <dsp:sp modelId="{AE12ABC5-139F-434C-9442-A61E8A58AB7B}">
      <dsp:nvSpPr>
        <dsp:cNvPr id="0" name=""/>
        <dsp:cNvSpPr/>
      </dsp:nvSpPr>
      <dsp:spPr>
        <a:xfrm>
          <a:off x="0" y="4645294"/>
          <a:ext cx="6506304" cy="928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33F26-76EB-4B0A-A474-18B1CDB7F6A9}">
      <dsp:nvSpPr>
        <dsp:cNvPr id="0" name=""/>
        <dsp:cNvSpPr/>
      </dsp:nvSpPr>
      <dsp:spPr>
        <a:xfrm>
          <a:off x="280776" y="4854137"/>
          <a:ext cx="510503" cy="5105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C7610-937C-4731-B8A5-366FEDD74C18}">
      <dsp:nvSpPr>
        <dsp:cNvPr id="0" name=""/>
        <dsp:cNvSpPr/>
      </dsp:nvSpPr>
      <dsp:spPr>
        <a:xfrm>
          <a:off x="1072056" y="4645294"/>
          <a:ext cx="2927836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Queen Hatshepsut increased Egyptian trade and made Egypt incredibly wealthy</a:t>
          </a:r>
        </a:p>
      </dsp:txBody>
      <dsp:txXfrm>
        <a:off x="1072056" y="4645294"/>
        <a:ext cx="2927836" cy="928187"/>
      </dsp:txXfrm>
    </dsp:sp>
    <dsp:sp modelId="{29C3E36E-6856-43C1-B5F8-FA2AD78B98E7}">
      <dsp:nvSpPr>
        <dsp:cNvPr id="0" name=""/>
        <dsp:cNvSpPr/>
      </dsp:nvSpPr>
      <dsp:spPr>
        <a:xfrm>
          <a:off x="3999893" y="4645294"/>
          <a:ext cx="2506410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/>
            <a:t>She has a monument and temple built in the city of Thebes</a:t>
          </a:r>
          <a:endParaRPr lang="en-US" sz="1300" kern="1200"/>
        </a:p>
      </dsp:txBody>
      <dsp:txXfrm>
        <a:off x="3999893" y="4645294"/>
        <a:ext cx="2506410" cy="928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411311-EC85-4D3C-A37A-70ADE2D74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7A1D2-69E4-4BC7-9E13-AAABBCF06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59C1-1353-4740-BF39-8CF7540392D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2A1B1-3904-40D2-8573-A90EB3B51D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64B0C-ADAA-48EF-8DAF-5B5FB665C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AECB-6015-4480-938D-9A5BD0E958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76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F673-8DB5-49DB-9DB5-C449FC3471E2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E2E9-7827-482E-8149-B87DE7FAE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37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73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07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41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4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85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1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2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6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3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2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2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son with bookbag staring out over the mountains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 4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Egypt and </a:t>
            </a:r>
            <a:r>
              <a:rPr lang="en-US" dirty="0" err="1">
                <a:solidFill>
                  <a:schemeClr val="bg2"/>
                </a:solidFill>
              </a:rPr>
              <a:t>kush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F0707-7DAE-4492-AC87-4C177D7F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Pyramids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2433-29A1-477D-BB08-D8999A1D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16" y="1214168"/>
            <a:ext cx="5793475" cy="4429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400" dirty="0"/>
              <a:t>Burial sites were important</a:t>
            </a:r>
          </a:p>
          <a:p>
            <a:pPr marL="383540" indent="-383540"/>
            <a:r>
              <a:rPr lang="en-US" sz="2400" dirty="0"/>
              <a:t>The most spectacular burial sites were the pyramids, which were built during the Old Kingdom</a:t>
            </a:r>
          </a:p>
          <a:p>
            <a:pPr marL="383540" indent="-383540"/>
            <a:r>
              <a:rPr lang="en-US" sz="2400" dirty="0"/>
              <a:t>The largest pyramid is in Giza. It covers more than 13 acres and stands 481 feet high</a:t>
            </a:r>
          </a:p>
          <a:p>
            <a:pPr marL="383540" indent="-383540"/>
            <a:r>
              <a:rPr lang="en-US" sz="2400" dirty="0"/>
              <a:t>Historians still aren't entirely sure how the Egyptians built the pyramids</a:t>
            </a:r>
          </a:p>
          <a:p>
            <a:pPr marL="383540" indent="-383540"/>
            <a:r>
              <a:rPr lang="en-US" sz="2400" dirty="0"/>
              <a:t>It took an immense amount of time, slaves, and engineering to complete</a:t>
            </a:r>
          </a:p>
          <a:p>
            <a:pPr marL="383540" indent="-383540"/>
            <a:r>
              <a:rPr lang="en-US" sz="2400" dirty="0"/>
              <a:t>The pyramid's shape, pointing to the sky, represents the pharaoh's journey to the after life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snow covered mountain&#10;&#10;Description generated with high confidence">
            <a:extLst>
              <a:ext uri="{FF2B5EF4-FFF2-40B4-BE49-F238E27FC236}">
                <a16:creationId xmlns:a16="http://schemas.microsoft.com/office/drawing/2014/main" id="{30C21ECE-94BF-4C63-8D2F-BE7434462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06" r="22525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8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BCE7-91D9-432B-8C8D-179BDBECA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4FEFE-7EF6-4377-9B67-E96A4E6EA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Middle and New Kingdoms</a:t>
            </a:r>
          </a:p>
        </p:txBody>
      </p:sp>
    </p:spTree>
    <p:extLst>
      <p:ext uri="{BB962C8B-B14F-4D97-AF65-F5344CB8AC3E}">
        <p14:creationId xmlns:p14="http://schemas.microsoft.com/office/powerpoint/2010/main" val="270560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6FCF-34A1-4879-8CCD-E39A3291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Middle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3D2E-D269-4BA1-93A6-1BD7F6371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The Middle Kingdom, a period of order and stability that lasted until about 1750 BC</a:t>
            </a:r>
          </a:p>
          <a:p>
            <a:pPr marL="383540" indent="-383540"/>
            <a:r>
              <a:rPr lang="en-US" dirty="0"/>
              <a:t>The Middle Kingdom ruled for 160 years after the Old Kingdom had fallen</a:t>
            </a:r>
          </a:p>
          <a:p>
            <a:pPr marL="383540" indent="-383540"/>
            <a:r>
              <a:rPr lang="en-US" dirty="0"/>
              <a:t>Towards the end of the Middle Kingdom, Egypt was in internal disorder</a:t>
            </a:r>
          </a:p>
          <a:p>
            <a:pPr marL="383540" indent="-383540"/>
            <a:r>
              <a:rPr lang="en-US" dirty="0"/>
              <a:t>An outside group, Hyksos invaded Egypt using horses and chariots</a:t>
            </a:r>
          </a:p>
          <a:p>
            <a:pPr lvl="1" indent="-383540"/>
            <a:r>
              <a:rPr lang="en-US" i="0" dirty="0"/>
              <a:t>They ended up conquering Lower Egypt, which they ruled for 200 years</a:t>
            </a:r>
          </a:p>
          <a:p>
            <a:pPr marL="0" indent="0">
              <a:buNone/>
            </a:pPr>
            <a:endParaRPr lang="en-US" i="0" dirty="0"/>
          </a:p>
          <a:p>
            <a:pPr marL="383540" indent="-383540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50183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AD2E9-CFBE-49A6-9CD9-A4CBFA8E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The New Kingdom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35F49A-572F-41FF-9DCE-0EFD222D4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299533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87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1DE68-9BC8-4D9F-A84E-70F9B98F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US" dirty="0"/>
              <a:t>Invasions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33B7-0D48-4F92-A2E5-0C2148BE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800" dirty="0"/>
              <a:t>Even though Egypt was very strong, they were not unchallenged </a:t>
            </a:r>
          </a:p>
          <a:p>
            <a:pPr marL="383540" indent="-383540"/>
            <a:r>
              <a:rPr lang="en-US" sz="2800" dirty="0"/>
              <a:t>In 1200s BC, Ramses II came into power in Egypt</a:t>
            </a:r>
          </a:p>
          <a:p>
            <a:pPr lvl="1" indent="-383540"/>
            <a:r>
              <a:rPr lang="en-US" sz="2800" i="0" dirty="0"/>
              <a:t>Had one of the longest reigns in Egyptian history</a:t>
            </a:r>
          </a:p>
          <a:p>
            <a:pPr marL="383540" indent="-383540"/>
            <a:r>
              <a:rPr lang="en-US" sz="2800" dirty="0"/>
              <a:t>He fought the Hittites, a group from Asia Minor</a:t>
            </a:r>
          </a:p>
          <a:p>
            <a:pPr marL="383540" indent="-383540"/>
            <a:r>
              <a:rPr lang="en-US" sz="2800" dirty="0"/>
              <a:t>Ramses built forts to strengthen the outside of the city from invasions</a:t>
            </a:r>
          </a:p>
        </p:txBody>
      </p:sp>
    </p:spTree>
    <p:extLst>
      <p:ext uri="{BB962C8B-B14F-4D97-AF65-F5344CB8AC3E}">
        <p14:creationId xmlns:p14="http://schemas.microsoft.com/office/powerpoint/2010/main" val="259463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7EA5-A9DA-4709-AEE7-0DAD1AC9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and Daily Life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73ED-E7C3-4407-9990-0B1792588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23999"/>
            <a:ext cx="4447786" cy="51485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83540" indent="-383540"/>
            <a:r>
              <a:rPr lang="en-US" b="1" dirty="0"/>
              <a:t>Scribes</a:t>
            </a:r>
          </a:p>
          <a:p>
            <a:pPr lvl="1" indent="-383540"/>
            <a:r>
              <a:rPr lang="en-US" i="0" dirty="0"/>
              <a:t>They were honored in society</a:t>
            </a:r>
          </a:p>
          <a:p>
            <a:pPr lvl="1" indent="-383540"/>
            <a:r>
              <a:rPr lang="en-US" i="0" dirty="0"/>
              <a:t>Worked for government and temples</a:t>
            </a:r>
            <a:endParaRPr lang="en-US" dirty="0"/>
          </a:p>
          <a:p>
            <a:pPr lvl="1" indent="-383540"/>
            <a:r>
              <a:rPr lang="en-US" i="0" dirty="0"/>
              <a:t>Kept records and accounts</a:t>
            </a:r>
            <a:endParaRPr lang="en-US" dirty="0"/>
          </a:p>
          <a:p>
            <a:pPr lvl="1" indent="-383540"/>
            <a:r>
              <a:rPr lang="en-US" i="0" dirty="0"/>
              <a:t>Many were wealthy</a:t>
            </a:r>
            <a:endParaRPr lang="en-US" dirty="0"/>
          </a:p>
          <a:p>
            <a:pPr marL="383540" indent="-383540"/>
            <a:r>
              <a:rPr lang="en-US" b="1" dirty="0"/>
              <a:t>Artisans, Artists, and Architects</a:t>
            </a:r>
          </a:p>
          <a:p>
            <a:pPr lvl="1" indent="-383540"/>
            <a:r>
              <a:rPr lang="en-US" i="0" dirty="0"/>
              <a:t>Had advanced skills</a:t>
            </a:r>
          </a:p>
          <a:p>
            <a:pPr lvl="1" indent="-383540"/>
            <a:r>
              <a:rPr lang="en-US" i="0" dirty="0"/>
              <a:t>Sculptors, builders, carpenters, jewelers</a:t>
            </a:r>
          </a:p>
          <a:p>
            <a:pPr lvl="1" indent="-383540"/>
            <a:r>
              <a:rPr lang="en-US" i="0" dirty="0"/>
              <a:t>Architects built buildings/temples </a:t>
            </a:r>
            <a:endParaRPr lang="en-US" dirty="0"/>
          </a:p>
          <a:p>
            <a:pPr lvl="1" indent="-383540"/>
            <a:r>
              <a:rPr lang="en-US" i="0" dirty="0"/>
              <a:t>Artists worked on painting inside tombs</a:t>
            </a:r>
            <a:endParaRPr lang="en-US" dirty="0"/>
          </a:p>
          <a:p>
            <a:pPr marL="383540" indent="-383540"/>
            <a:r>
              <a:rPr lang="en-US" b="1" dirty="0"/>
              <a:t>Soldiers</a:t>
            </a:r>
          </a:p>
          <a:p>
            <a:pPr lvl="1" indent="-383540"/>
            <a:r>
              <a:rPr lang="en-US" i="0" dirty="0"/>
              <a:t>Professional military</a:t>
            </a:r>
          </a:p>
          <a:p>
            <a:pPr lvl="1" indent="-383540"/>
            <a:r>
              <a:rPr lang="en-US" i="0" dirty="0"/>
              <a:t>Received land as payment</a:t>
            </a:r>
          </a:p>
          <a:p>
            <a:pPr marL="383540" indent="-38354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61665-47F1-4BAC-A413-FCB0DF416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862641"/>
            <a:ext cx="5583597" cy="58098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83540" indent="-383540"/>
            <a:r>
              <a:rPr lang="en-US" b="1" dirty="0">
                <a:ea typeface="+mn-lt"/>
                <a:cs typeface="+mn-lt"/>
              </a:rPr>
              <a:t>Farmers and Peasants</a:t>
            </a:r>
            <a:endParaRPr lang="en-US" b="1" dirty="0"/>
          </a:p>
          <a:p>
            <a:pPr lvl="1" indent="-383540"/>
            <a:r>
              <a:rPr lang="en-US" i="0" dirty="0"/>
              <a:t>Bottom of social scale</a:t>
            </a:r>
          </a:p>
          <a:p>
            <a:pPr lvl="1" indent="-383540"/>
            <a:r>
              <a:rPr lang="en-US" i="0" dirty="0">
                <a:ea typeface="+mn-lt"/>
                <a:cs typeface="+mn-lt"/>
              </a:rPr>
              <a:t>Made up the majority of the population</a:t>
            </a:r>
            <a:endParaRPr lang="en-US" dirty="0">
              <a:ea typeface="+mn-lt"/>
              <a:cs typeface="+mn-lt"/>
            </a:endParaRPr>
          </a:p>
          <a:p>
            <a:pPr lvl="1" indent="-383540"/>
            <a:r>
              <a:rPr lang="en-US" i="0" dirty="0">
                <a:ea typeface="+mn-lt"/>
                <a:cs typeface="+mn-lt"/>
              </a:rPr>
              <a:t>Gave food as money for taxes to pharaohs</a:t>
            </a:r>
            <a:endParaRPr lang="en-US" dirty="0">
              <a:ea typeface="+mn-lt"/>
              <a:cs typeface="+mn-lt"/>
            </a:endParaRPr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Slaves</a:t>
            </a:r>
          </a:p>
          <a:p>
            <a:pPr lvl="1" indent="-383540"/>
            <a:r>
              <a:rPr lang="en-US" i="0" dirty="0">
                <a:ea typeface="+mn-lt"/>
                <a:cs typeface="+mn-lt"/>
              </a:rPr>
              <a:t>Worked on farms, building projects, and in houses</a:t>
            </a:r>
          </a:p>
          <a:p>
            <a:pPr lvl="1" indent="-383540"/>
            <a:r>
              <a:rPr lang="en-US" i="0" dirty="0">
                <a:ea typeface="+mn-lt"/>
                <a:cs typeface="+mn-lt"/>
              </a:rPr>
              <a:t>Could earn their freedom back after some time</a:t>
            </a:r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Family Life</a:t>
            </a:r>
          </a:p>
          <a:p>
            <a:pPr lvl="1" indent="-383540"/>
            <a:r>
              <a:rPr lang="en-US" i="0" dirty="0"/>
              <a:t>Were expected to marry and have a family</a:t>
            </a:r>
          </a:p>
          <a:p>
            <a:pPr lvl="1" indent="-383540"/>
            <a:r>
              <a:rPr lang="en-US" i="0" dirty="0"/>
              <a:t>Women were devoted to their homes and children</a:t>
            </a:r>
          </a:p>
          <a:p>
            <a:pPr lvl="1" indent="-383540"/>
            <a:r>
              <a:rPr lang="en-US" i="0" dirty="0"/>
              <a:t>Women had some rights—like making contracts, divorce</a:t>
            </a:r>
          </a:p>
          <a:p>
            <a:pPr lvl="1" indent="-383540"/>
            <a:r>
              <a:rPr lang="en-US" i="0" dirty="0"/>
              <a:t>Children went to school, but most boys left school at 14 to work with their fathers</a:t>
            </a:r>
          </a:p>
        </p:txBody>
      </p:sp>
    </p:spTree>
    <p:extLst>
      <p:ext uri="{BB962C8B-B14F-4D97-AF65-F5344CB8AC3E}">
        <p14:creationId xmlns:p14="http://schemas.microsoft.com/office/powerpoint/2010/main" val="35392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DBC3-BDA1-423C-A5AE-D198D911A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B5A81-D70D-4AA5-BF75-8F401289E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Egyptian Achievements</a:t>
            </a:r>
          </a:p>
        </p:txBody>
      </p:sp>
    </p:spTree>
    <p:extLst>
      <p:ext uri="{BB962C8B-B14F-4D97-AF65-F5344CB8AC3E}">
        <p14:creationId xmlns:p14="http://schemas.microsoft.com/office/powerpoint/2010/main" val="417057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FD55E-8B80-46F5-B382-FB5CCE50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386" y="-427496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 dirty="0"/>
              <a:t>Egyptian Writing</a:t>
            </a:r>
          </a:p>
        </p:txBody>
      </p:sp>
      <p:pic>
        <p:nvPicPr>
          <p:cNvPr id="4" name="Picture 4" descr="A picture containing indoor, floor, window, wall&#10;&#10;Description generated with very high confidence">
            <a:extLst>
              <a:ext uri="{FF2B5EF4-FFF2-40B4-BE49-F238E27FC236}">
                <a16:creationId xmlns:a16="http://schemas.microsoft.com/office/drawing/2014/main" id="{BDEA419A-DBB2-4E37-8284-8A5ADA12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5" y="1082871"/>
            <a:ext cx="6900380" cy="46922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312B9-3702-41DB-97CE-64EEED87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1385" y="920151"/>
            <a:ext cx="3786283" cy="50245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1600" dirty="0"/>
              <a:t>Hieroglyphics—Egyptian writing system</a:t>
            </a:r>
          </a:p>
          <a:p>
            <a:pPr lvl="1" indent="-383540"/>
            <a:r>
              <a:rPr lang="en-US" sz="1600" i="0" dirty="0"/>
              <a:t>Had more than 600 symbols (pictures and objects)</a:t>
            </a:r>
          </a:p>
          <a:p>
            <a:pPr lvl="1" indent="-383540"/>
            <a:r>
              <a:rPr lang="en-US" sz="1600" i="0" dirty="0"/>
              <a:t>Could be written horizontally or vertically or written from left to right</a:t>
            </a:r>
            <a:endParaRPr lang="en-US" sz="1600" dirty="0"/>
          </a:p>
          <a:p>
            <a:pPr lvl="1" indent="-383540"/>
            <a:r>
              <a:rPr lang="en-US" sz="1600" i="0" dirty="0"/>
              <a:t>This made it very hard to read</a:t>
            </a:r>
            <a:endParaRPr lang="en-US" sz="1600" dirty="0"/>
          </a:p>
          <a:p>
            <a:pPr marL="383540" indent="-383540"/>
            <a:r>
              <a:rPr lang="en-US" sz="1600" dirty="0"/>
              <a:t>One of the world's first writing systems</a:t>
            </a:r>
          </a:p>
          <a:p>
            <a:pPr marL="383540" indent="-383540"/>
            <a:r>
              <a:rPr lang="en-US" sz="1600" dirty="0"/>
              <a:t>Earliest writing was around 3300 BC carved into stone or hard materials</a:t>
            </a:r>
          </a:p>
          <a:p>
            <a:pPr marL="383540" indent="-383540"/>
            <a:r>
              <a:rPr lang="en-US" sz="1600" dirty="0"/>
              <a:t>Later, they learned how to make papyrus, or paper like material</a:t>
            </a:r>
          </a:p>
          <a:p>
            <a:pPr marL="383540" indent="-383540"/>
            <a:r>
              <a:rPr lang="en-US" sz="1600" dirty="0"/>
              <a:t>The Rosetta Stone</a:t>
            </a:r>
          </a:p>
          <a:p>
            <a:pPr lvl="1" indent="-383540"/>
            <a:r>
              <a:rPr lang="en-US" sz="1600" i="0" dirty="0"/>
              <a:t>A stone slab that had hieroglyphics</a:t>
            </a:r>
          </a:p>
          <a:p>
            <a:pPr lvl="1" indent="-383540"/>
            <a:r>
              <a:rPr lang="en-US" sz="1600" i="0" dirty="0"/>
              <a:t>Found in 1799</a:t>
            </a:r>
          </a:p>
          <a:p>
            <a:pPr lvl="1" indent="-383540"/>
            <a:r>
              <a:rPr lang="en-US" sz="1600" i="0" dirty="0"/>
              <a:t>Written in hieroglyphics and </a:t>
            </a:r>
            <a:r>
              <a:rPr lang="en-US" sz="1600" i="0" dirty="0" err="1"/>
              <a:t>greek</a:t>
            </a:r>
            <a:r>
              <a:rPr lang="en-US" sz="1600" i="0" dirty="0"/>
              <a:t> </a:t>
            </a:r>
          </a:p>
          <a:p>
            <a:pPr marL="383540" indent="-383540"/>
            <a:endParaRPr lang="en-US" sz="10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5532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2283-A1D0-49D3-A961-2A5162DD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Temples, Tombs, and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FA9F-CF4E-48F8-BABF-A2C78242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510"/>
            <a:ext cx="9601200" cy="49472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3540" indent="-383540"/>
            <a:r>
              <a:rPr lang="en-US" dirty="0"/>
              <a:t>Temples</a:t>
            </a:r>
          </a:p>
          <a:p>
            <a:pPr lvl="1" indent="-383540"/>
            <a:r>
              <a:rPr lang="en-US" i="0" dirty="0">
                <a:ea typeface="+mn-lt"/>
                <a:cs typeface="+mn-lt"/>
              </a:rPr>
              <a:t>Were homes to the gods</a:t>
            </a:r>
          </a:p>
          <a:p>
            <a:pPr lvl="1" indent="-383540"/>
            <a:r>
              <a:rPr lang="en-US" i="0" dirty="0">
                <a:ea typeface="+mn-lt"/>
                <a:cs typeface="+mn-lt"/>
              </a:rPr>
              <a:t>People visited temples to worship, offer the gods gifts</a:t>
            </a:r>
          </a:p>
          <a:p>
            <a:pPr lvl="1" indent="-383540"/>
            <a:r>
              <a:rPr lang="en-US" i="0" dirty="0">
                <a:ea typeface="+mn-lt"/>
                <a:cs typeface="+mn-lt"/>
              </a:rPr>
              <a:t>Sphinxes—imaginary creatures with the bodies of lions and the heads of other animals or humans</a:t>
            </a:r>
            <a:endParaRPr lang="en-US" dirty="0">
              <a:ea typeface="+mn-lt"/>
              <a:cs typeface="+mn-lt"/>
            </a:endParaRPr>
          </a:p>
          <a:p>
            <a:pPr lvl="1" indent="-383540"/>
            <a:r>
              <a:rPr lang="en-US" i="0" dirty="0"/>
              <a:t>Lavishly decorated</a:t>
            </a:r>
            <a:endParaRPr lang="en-US" dirty="0"/>
          </a:p>
          <a:p>
            <a:pPr marL="383540" indent="-383540"/>
            <a:r>
              <a:rPr lang="en-US" dirty="0"/>
              <a:t>Tombs</a:t>
            </a:r>
          </a:p>
          <a:p>
            <a:pPr lvl="1" indent="-383540"/>
            <a:r>
              <a:rPr lang="en-US" i="0" dirty="0"/>
              <a:t>In 1922, King </a:t>
            </a:r>
            <a:r>
              <a:rPr lang="en-US" i="0" dirty="0" err="1"/>
              <a:t>Tut's</a:t>
            </a:r>
            <a:r>
              <a:rPr lang="en-US" i="0" dirty="0"/>
              <a:t> tomb was found with treasures (robes, jewelry, ivory statues, etc.)</a:t>
            </a:r>
          </a:p>
          <a:p>
            <a:pPr lvl="1" indent="-383540"/>
            <a:r>
              <a:rPr lang="en-US" i="0" dirty="0"/>
              <a:t>Egyptians have intense burial practices and beliefs</a:t>
            </a:r>
          </a:p>
          <a:p>
            <a:pPr marL="383540" indent="-383540"/>
            <a:r>
              <a:rPr lang="en-US" dirty="0"/>
              <a:t>Art</a:t>
            </a:r>
          </a:p>
          <a:p>
            <a:pPr lvl="1" indent="-383540"/>
            <a:r>
              <a:rPr lang="en-US" i="0" dirty="0"/>
              <a:t>Lively, colorful paintings</a:t>
            </a:r>
          </a:p>
          <a:p>
            <a:pPr lvl="1" indent="-383540"/>
            <a:r>
              <a:rPr lang="en-US" i="0" dirty="0"/>
              <a:t>Covered walls of temples and tombs</a:t>
            </a:r>
          </a:p>
          <a:p>
            <a:pPr lvl="1" indent="-383540"/>
            <a:r>
              <a:rPr lang="en-US" i="0" dirty="0"/>
              <a:t>Always shows people's head from side and upper body are shown straight on</a:t>
            </a:r>
          </a:p>
        </p:txBody>
      </p:sp>
    </p:spTree>
    <p:extLst>
      <p:ext uri="{BB962C8B-B14F-4D97-AF65-F5344CB8AC3E}">
        <p14:creationId xmlns:p14="http://schemas.microsoft.com/office/powerpoint/2010/main" val="217358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38F4-1FDB-4B07-88B2-4E0F28608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828A5-6351-4F7D-9C32-7D065307C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Geography and Ancient Egypt</a:t>
            </a:r>
          </a:p>
        </p:txBody>
      </p:sp>
    </p:spTree>
    <p:extLst>
      <p:ext uri="{BB962C8B-B14F-4D97-AF65-F5344CB8AC3E}">
        <p14:creationId xmlns:p14="http://schemas.microsoft.com/office/powerpoint/2010/main" val="396271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45BC6-E7D3-446D-98D9-4F480F02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Location and Physical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A989-7348-4BDB-B87A-53CB697A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2" y="1926567"/>
            <a:ext cx="7073059" cy="4774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The Nile River is the longest river in the world</a:t>
            </a:r>
          </a:p>
          <a:p>
            <a:pPr marL="383540" indent="-383540"/>
            <a:r>
              <a:rPr lang="en-US" sz="2400" dirty="0"/>
              <a:t>It begins in central Africa and runs 4,000 miles north to the Mediterranean Sea</a:t>
            </a:r>
          </a:p>
          <a:p>
            <a:pPr marL="383540" indent="-383540"/>
            <a:r>
              <a:rPr lang="en-US" sz="2400" dirty="0"/>
              <a:t>Ancient Egypt set up camp along a 750 mile stretch of the Nile River</a:t>
            </a:r>
          </a:p>
          <a:p>
            <a:pPr marL="383540" indent="-383540"/>
            <a:r>
              <a:rPr lang="en-US" sz="2400" dirty="0"/>
              <a:t>Egypt had two regions: southern region (Upper Egypt) and northern region (Lower Egypt)</a:t>
            </a:r>
          </a:p>
          <a:p>
            <a:pPr marL="383540" indent="-383540"/>
            <a:r>
              <a:rPr lang="en-US" sz="2400" dirty="0"/>
              <a:t>Due to the terrain of Egypt, cataracts (strong rapids) formed in the river</a:t>
            </a:r>
          </a:p>
          <a:p>
            <a:pPr marL="383540" indent="-383540"/>
            <a:r>
              <a:rPr lang="en-US" sz="2400" dirty="0"/>
              <a:t>The cataracts made it difficult to navigate the river by sailing</a:t>
            </a:r>
          </a:p>
          <a:p>
            <a:pPr marL="383540" indent="-38354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A275B055-8308-4C03-AC50-6EE46880C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165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235B2EBF-029B-44B8-8F79-FDDA33234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159" y="544465"/>
            <a:ext cx="5636963" cy="5592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6FE9-DD50-40D4-BA1F-8AA95833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385" y="71888"/>
            <a:ext cx="5022267" cy="6786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1600" dirty="0"/>
              <a:t>Lower Egypt had several branches that fanned out and created a delta</a:t>
            </a:r>
          </a:p>
          <a:p>
            <a:pPr lvl="1" indent="-383540"/>
            <a:r>
              <a:rPr lang="en-US" sz="1600" i="0" dirty="0"/>
              <a:t>Delta = triangle shaped area of land made of soil deposited by a river</a:t>
            </a:r>
          </a:p>
          <a:p>
            <a:pPr marL="383540" indent="-383540"/>
            <a:r>
              <a:rPr lang="en-US" sz="1600" dirty="0"/>
              <a:t>Two-thirds of Egypt's fertile farmland was located in the Nile Delta</a:t>
            </a:r>
          </a:p>
          <a:p>
            <a:pPr marL="383540" indent="-383540"/>
            <a:r>
              <a:rPr lang="en-US" sz="1600" dirty="0"/>
              <a:t>Due to the little rain, most of Egypt was a desert. </a:t>
            </a:r>
          </a:p>
          <a:p>
            <a:pPr marL="383540" indent="-383540"/>
            <a:r>
              <a:rPr lang="en-US" sz="1600" dirty="0"/>
              <a:t>Hunter-gatherer groups moved into the Nile Valley more than 12,000 years ago</a:t>
            </a:r>
          </a:p>
          <a:p>
            <a:pPr marL="383540" indent="-383540"/>
            <a:r>
              <a:rPr lang="en-US" sz="1600" dirty="0"/>
              <a:t>They hunted wild animals, fish and used plants to survive</a:t>
            </a:r>
          </a:p>
          <a:p>
            <a:pPr lvl="1" indent="-383540"/>
            <a:r>
              <a:rPr lang="en-US" sz="1600" i="0" dirty="0"/>
              <a:t>Wheat, barley, fruits, vegetables, cattle, sheep, fish, geese, ducks, etc. </a:t>
            </a:r>
          </a:p>
          <a:p>
            <a:pPr marL="383540" indent="-383540"/>
            <a:r>
              <a:rPr lang="en-US" sz="1600" dirty="0"/>
              <a:t>Farmers in Mesopotamia developed the irrigation system and canals</a:t>
            </a:r>
          </a:p>
          <a:p>
            <a:pPr marL="383540" indent="-383540"/>
            <a:r>
              <a:rPr lang="en-US" sz="1600" dirty="0"/>
              <a:t>Not only did the Nile River provide ample resources, but it made it very difficult to invade Egypt due to the natural barriers</a:t>
            </a:r>
          </a:p>
          <a:p>
            <a:pPr lvl="1" indent="-383540"/>
            <a:r>
              <a:rPr lang="en-US" sz="1400" i="0" dirty="0"/>
              <a:t>The desert was hard to cross, the seas (Mediterranean and Red) were difficult to navigate, and the river itself was harsh to walk through.</a:t>
            </a:r>
          </a:p>
          <a:p>
            <a:pPr marL="383540" indent="-383540"/>
            <a:r>
              <a:rPr lang="en-US" sz="1600" dirty="0"/>
              <a:t>Due to the success of farming in Egypt, two kingdoms developed—Lower Egypt and Upper Egypt</a:t>
            </a:r>
          </a:p>
        </p:txBody>
      </p:sp>
    </p:spTree>
    <p:extLst>
      <p:ext uri="{BB962C8B-B14F-4D97-AF65-F5344CB8AC3E}">
        <p14:creationId xmlns:p14="http://schemas.microsoft.com/office/powerpoint/2010/main" val="220650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4D41-81DF-477C-ABE5-EDB850A0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0" y="211347"/>
            <a:ext cx="9601200" cy="1485900"/>
          </a:xfrm>
        </p:spPr>
        <p:txBody>
          <a:bodyPr/>
          <a:lstStyle/>
          <a:p>
            <a:r>
              <a:rPr lang="en-US" dirty="0"/>
              <a:t>Kings Unify Egypt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ABD5-F115-499D-94E2-A7854166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40" y="873335"/>
            <a:ext cx="4443984" cy="823912"/>
          </a:xfrm>
        </p:spPr>
        <p:txBody>
          <a:bodyPr/>
          <a:lstStyle/>
          <a:p>
            <a:r>
              <a:rPr lang="en-US" sz="4400" dirty="0"/>
              <a:t>Menes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CF278-A468-4F62-8ABD-AADAFBAB0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427" y="1456966"/>
            <a:ext cx="4443984" cy="34823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400" dirty="0"/>
              <a:t>King of Upper Egypt</a:t>
            </a:r>
          </a:p>
          <a:p>
            <a:pPr marL="383540" indent="-383540"/>
            <a:r>
              <a:rPr lang="en-US" sz="2400" dirty="0"/>
              <a:t>Wore a white cone-shaped crown</a:t>
            </a:r>
          </a:p>
          <a:p>
            <a:pPr marL="383540" indent="-383540"/>
            <a:r>
              <a:rPr lang="en-US" sz="2400" dirty="0"/>
              <a:t>Came into power in 3100 BC</a:t>
            </a:r>
          </a:p>
          <a:p>
            <a:pPr marL="383540" indent="-383540"/>
            <a:r>
              <a:rPr lang="en-US" sz="2400" dirty="0"/>
              <a:t>His goal was to unify upper and lower Egypt (He succeeded)</a:t>
            </a:r>
          </a:p>
          <a:p>
            <a:pPr marL="383540" indent="-383540"/>
            <a:r>
              <a:rPr lang="en-US" sz="2400" dirty="0"/>
              <a:t>He showed the unification by wearing a double crown—red and white</a:t>
            </a:r>
          </a:p>
          <a:p>
            <a:pPr marL="383540" indent="-383540"/>
            <a:r>
              <a:rPr lang="en-US" sz="2400" dirty="0"/>
              <a:t>Red symbolized upper Egypt and white symbolized lower Egypt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78457-ABBF-4A35-AC5B-50E327709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73920" y="214076"/>
            <a:ext cx="4443984" cy="6285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Menes was considered to be Egypt's first pharaoh</a:t>
            </a:r>
          </a:p>
          <a:p>
            <a:pPr marL="383540" indent="-383540"/>
            <a:r>
              <a:rPr lang="en-US" sz="2400" dirty="0"/>
              <a:t>His family was Egypt's first dynasty</a:t>
            </a:r>
          </a:p>
          <a:p>
            <a:pPr marL="383540" indent="-383540"/>
            <a:r>
              <a:rPr lang="en-US" sz="2400" dirty="0"/>
              <a:t>Menes built a new capital city at the Delta </a:t>
            </a:r>
          </a:p>
          <a:p>
            <a:pPr marL="383540" indent="-383540"/>
            <a:r>
              <a:rPr lang="en-US" sz="2400" dirty="0"/>
              <a:t>Menes' dynasty lasted about 200 years </a:t>
            </a:r>
          </a:p>
          <a:p>
            <a:pPr marL="383540" indent="-383540"/>
            <a:r>
              <a:rPr lang="en-US" sz="2400" dirty="0"/>
              <a:t>Pharaoh's after him wore a double crown to symbolize the unification of upper and lower Egypt</a:t>
            </a:r>
          </a:p>
        </p:txBody>
      </p:sp>
      <p:pic>
        <p:nvPicPr>
          <p:cNvPr id="7" name="Picture 7" descr="A statue of a person&#10;&#10;Description generated with high confidence">
            <a:extLst>
              <a:ext uri="{FF2B5EF4-FFF2-40B4-BE49-F238E27FC236}">
                <a16:creationId xmlns:a16="http://schemas.microsoft.com/office/drawing/2014/main" id="{4BD82B4D-6721-4933-A332-8A82D423B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68403" y="1456966"/>
            <a:ext cx="2201533" cy="42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3992-DD1E-4C2B-9F8F-083E350BF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F0057-1B02-4C24-B2A8-9CB925546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Old Kingdom</a:t>
            </a:r>
          </a:p>
        </p:txBody>
      </p:sp>
    </p:spTree>
    <p:extLst>
      <p:ext uri="{BB962C8B-B14F-4D97-AF65-F5344CB8AC3E}">
        <p14:creationId xmlns:p14="http://schemas.microsoft.com/office/powerpoint/2010/main" val="45217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9459F-9C8A-419B-BA07-63D80B2D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57" y="311988"/>
            <a:ext cx="5958837" cy="1485900"/>
          </a:xfrm>
        </p:spPr>
        <p:txBody>
          <a:bodyPr>
            <a:normAutofit/>
          </a:bodyPr>
          <a:lstStyle/>
          <a:p>
            <a:r>
              <a:rPr lang="en-US" dirty="0"/>
              <a:t>Rule by Pharaohs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74BC-F4BF-475B-B10A-9E564C99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2" y="1121434"/>
            <a:ext cx="7109025" cy="54792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dirty="0"/>
              <a:t>The Old Kingdom was a time period in Egyptian history that lasted from about 2700 BC to 2200 BC</a:t>
            </a:r>
          </a:p>
          <a:p>
            <a:pPr marL="383540" indent="-383540"/>
            <a:r>
              <a:rPr lang="en-US" dirty="0"/>
              <a:t>Their political system was based on the belief that the pharaoh was both a king and a god</a:t>
            </a:r>
          </a:p>
          <a:p>
            <a:pPr marL="383540" indent="-383540"/>
            <a:r>
              <a:rPr lang="en-US" dirty="0"/>
              <a:t>The most famous pharaoh of the Old Kingdom was Khufu</a:t>
            </a:r>
          </a:p>
          <a:p>
            <a:pPr lvl="1" indent="-383540"/>
            <a:r>
              <a:rPr lang="en-US" i="0" dirty="0"/>
              <a:t>He ruled in the 2500s BC</a:t>
            </a:r>
          </a:p>
          <a:p>
            <a:pPr marL="383540" indent="-383540"/>
            <a:r>
              <a:rPr lang="en-US" dirty="0"/>
              <a:t>In 2200 BC, Egypt had about 2 million people</a:t>
            </a:r>
          </a:p>
          <a:p>
            <a:pPr marL="383540" indent="-383540"/>
            <a:r>
              <a:rPr lang="en-US" dirty="0"/>
              <a:t>At the top of their society was the pharaoh</a:t>
            </a:r>
          </a:p>
          <a:p>
            <a:pPr marL="383540" indent="-383540"/>
            <a:r>
              <a:rPr lang="en-US" dirty="0"/>
              <a:t>Upper class: priests and key government officials (nobles)</a:t>
            </a:r>
          </a:p>
          <a:p>
            <a:pPr marL="383540" indent="-383540"/>
            <a:r>
              <a:rPr lang="en-US" dirty="0"/>
              <a:t>Middle Class: lesser government officials, scribes, craftsman, and merchants</a:t>
            </a:r>
          </a:p>
          <a:p>
            <a:pPr marL="383540" indent="-383540"/>
            <a:r>
              <a:rPr lang="en-US" dirty="0"/>
              <a:t>Lower Class: made up 80% of the population. Consisted of farmers.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AF7D63-00D9-46A4-B57D-5B2C04E4D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623" y="1343973"/>
            <a:ext cx="4377880" cy="39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7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D8CCA-1131-4D48-8D25-45D2408C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93" y="24765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Egypt and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F1CC-2E20-46E2-AC1C-57F64C4B4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93" y="990600"/>
            <a:ext cx="5793475" cy="44296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400" dirty="0"/>
              <a:t>Egyptian religion was mainly focused on what happened after you died</a:t>
            </a:r>
          </a:p>
          <a:p>
            <a:pPr marL="383540" indent="-383540"/>
            <a:r>
              <a:rPr lang="en-US" sz="2400" dirty="0"/>
              <a:t>Egyptians followed polytheism </a:t>
            </a:r>
          </a:p>
          <a:p>
            <a:pPr marL="383540" indent="-383540"/>
            <a:r>
              <a:rPr lang="en-US" sz="2400" dirty="0"/>
              <a:t>The gods represented everything from the sun, sky, and earth</a:t>
            </a:r>
          </a:p>
          <a:p>
            <a:pPr marL="383540" indent="-383540"/>
            <a:r>
              <a:rPr lang="en-US" sz="2400" dirty="0"/>
              <a:t>There was a focus on afterlife and believed it was a happy place</a:t>
            </a:r>
          </a:p>
          <a:p>
            <a:pPr marL="383540" indent="-383540"/>
            <a:r>
              <a:rPr lang="en-US" sz="2400" dirty="0"/>
              <a:t>The belief was that when you died, your body became a force. The spirit left your body and would stay at your burial site.</a:t>
            </a:r>
          </a:p>
          <a:p>
            <a:pPr marL="383540" indent="-383540"/>
            <a:r>
              <a:rPr lang="en-US" sz="2400" dirty="0"/>
              <a:t>To "feed" the spirit, the family of the dead would bring food and water to the burial site, as well as clothing and jewelry.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C00543E3-D5F9-458E-8A4C-75C789DCA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08" r="34528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8EDF8-4801-49C6-9936-BC53C53C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292" y="636429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 dirty="0"/>
              <a:t>Burial Practices</a:t>
            </a:r>
          </a:p>
        </p:txBody>
      </p:sp>
      <p:pic>
        <p:nvPicPr>
          <p:cNvPr id="4" name="Picture 4" descr="A picture containing indoor, animal, arthropod, wall&#10;&#10;Description generated with very high confidence">
            <a:extLst>
              <a:ext uri="{FF2B5EF4-FFF2-40B4-BE49-F238E27FC236}">
                <a16:creationId xmlns:a16="http://schemas.microsoft.com/office/drawing/2014/main" id="{F358C39D-7C81-4F1E-84E1-0F86C0503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5" y="1350261"/>
            <a:ext cx="6900380" cy="41574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A099-A114-4745-8136-D43B23F92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1386" y="1725284"/>
            <a:ext cx="3950614" cy="50102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1800" b="1" dirty="0"/>
              <a:t>Egyptians developed a processed called embalming, which allowed bodies to be preserved for many years</a:t>
            </a:r>
          </a:p>
          <a:p>
            <a:pPr marL="383540" indent="-383540"/>
            <a:r>
              <a:rPr lang="en-US" sz="1800" b="1" dirty="0"/>
              <a:t>Embalming made bodies to become mummies</a:t>
            </a:r>
          </a:p>
          <a:p>
            <a:pPr marL="383540" indent="-383540"/>
            <a:r>
              <a:rPr lang="en-US" sz="1800" b="1" dirty="0"/>
              <a:t>If a body was not embalmed, it would decay at a very rapid rate</a:t>
            </a:r>
          </a:p>
          <a:p>
            <a:pPr marL="383540" indent="-383540"/>
            <a:r>
              <a:rPr lang="en-US" sz="1800" b="1" dirty="0"/>
              <a:t>Embalming took weeks to complete, then the body was wrapped with linens and placed into a coffin</a:t>
            </a:r>
          </a:p>
          <a:p>
            <a:pPr marL="383540" indent="-383540"/>
            <a:r>
              <a:rPr lang="en-US" sz="1800" b="1" dirty="0"/>
              <a:t>Typically only the elite in society could afford to have this process happen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1736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D032C04-CDCC-4B71-8433-7230B8B14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91CEF5-7D17-4449-AD82-27F788CCEB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AF3C8-71C4-431D-8214-C45BE69CDAF4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16c05727-aa75-4e4a-9b5f-8a80a1165891"/>
    <ds:schemaRef ds:uri="http://www.w3.org/XML/1998/namespace"/>
    <ds:schemaRef ds:uri="http://purl.org/dc/elements/1.1/"/>
    <ds:schemaRef ds:uri="71af3243-3dd4-4a8d-8c0d-dd76da1f02a5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1293</Words>
  <Application>Microsoft Office PowerPoint</Application>
  <PresentationFormat>Widescreen</PresentationFormat>
  <Paragraphs>158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Crop</vt:lpstr>
      <vt:lpstr>Unit 4 Egypt and kush</vt:lpstr>
      <vt:lpstr>Section 1</vt:lpstr>
      <vt:lpstr>Location and Physical Features</vt:lpstr>
      <vt:lpstr>PowerPoint Presentation</vt:lpstr>
      <vt:lpstr>Kings Unify Egypt</vt:lpstr>
      <vt:lpstr>Section 2</vt:lpstr>
      <vt:lpstr>Rule by Pharaohs </vt:lpstr>
      <vt:lpstr>Egypt and Religion</vt:lpstr>
      <vt:lpstr>Burial Practices</vt:lpstr>
      <vt:lpstr>Pyramids</vt:lpstr>
      <vt:lpstr>Section 3</vt:lpstr>
      <vt:lpstr>The Middle Kingdom</vt:lpstr>
      <vt:lpstr>The New Kingdom</vt:lpstr>
      <vt:lpstr>Invasions</vt:lpstr>
      <vt:lpstr>Work and Daily Life </vt:lpstr>
      <vt:lpstr>Section 4</vt:lpstr>
      <vt:lpstr>Egyptian Writing</vt:lpstr>
      <vt:lpstr>Temples, Tombs, and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Crop Design</dc:title>
  <dc:creator/>
  <cp:lastModifiedBy/>
  <cp:revision>1022</cp:revision>
  <dcterms:created xsi:type="dcterms:W3CDTF">2019-05-14T19:49:36Z</dcterms:created>
  <dcterms:modified xsi:type="dcterms:W3CDTF">2020-09-23T17:28:12Z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