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7382F-812C-41EB-923D-E3690467B6E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5F0D2-5E68-47C3-897B-7FAC4955B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1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284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790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2868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5569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38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5020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16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4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14255" y="5486004"/>
            <a:ext cx="4911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600" dirty="0" smtClean="0">
                <a:solidFill>
                  <a:srgbClr val="2A61A4"/>
                </a:solidFill>
              </a:rPr>
              <a:t>Lecture Presentation by </a:t>
            </a:r>
            <a:br>
              <a:rPr lang="en-US" sz="1600" dirty="0" smtClean="0">
                <a:solidFill>
                  <a:srgbClr val="2A61A4"/>
                </a:solidFill>
              </a:rPr>
            </a:br>
            <a:r>
              <a:rPr lang="en-US" sz="1600" dirty="0" smtClean="0">
                <a:solidFill>
                  <a:srgbClr val="2A61A4"/>
                </a:solidFill>
              </a:rPr>
              <a:t>Patty </a:t>
            </a:r>
            <a:r>
              <a:rPr lang="en-US" sz="1600" dirty="0" err="1" smtClean="0">
                <a:solidFill>
                  <a:srgbClr val="2A61A4"/>
                </a:solidFill>
              </a:rPr>
              <a:t>Bostwick</a:t>
            </a:r>
            <a:r>
              <a:rPr lang="en-US" sz="1600" dirty="0" smtClean="0">
                <a:solidFill>
                  <a:srgbClr val="2A61A4"/>
                </a:solidFill>
              </a:rPr>
              <a:t>-Taylor</a:t>
            </a:r>
            <a:br>
              <a:rPr lang="en-US" sz="1600" dirty="0" smtClean="0">
                <a:solidFill>
                  <a:srgbClr val="2A61A4"/>
                </a:solidFill>
              </a:rPr>
            </a:br>
            <a:r>
              <a:rPr lang="en-US" sz="1600" dirty="0" smtClean="0">
                <a:solidFill>
                  <a:srgbClr val="2A61A4"/>
                </a:solidFill>
              </a:rPr>
              <a:t>Florence-Darlington Technical College</a:t>
            </a:r>
            <a:endParaRPr lang="en-US" sz="1600" dirty="0">
              <a:solidFill>
                <a:srgbClr val="2A61A4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57169" y="2469124"/>
            <a:ext cx="4625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2A61A4"/>
                </a:solidFill>
              </a:rPr>
              <a:t>Chapter 4</a:t>
            </a:r>
            <a:endParaRPr lang="en-US" sz="4000" b="1" dirty="0">
              <a:solidFill>
                <a:srgbClr val="2A61A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95745" y="3503698"/>
            <a:ext cx="49480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0" dirty="0" smtClean="0">
                <a:solidFill>
                  <a:srgbClr val="E44E24"/>
                </a:solidFill>
              </a:rPr>
              <a:t>Skin and Body Membranes</a:t>
            </a:r>
            <a:endParaRPr lang="en-US" sz="3000" b="0" dirty="0">
              <a:solidFill>
                <a:srgbClr val="E44E2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24" y="369887"/>
            <a:ext cx="6085417" cy="584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58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9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2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4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5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3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0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0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2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1FCE3-E703-421F-B947-DC19D4BF5D4C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F9850-9BEC-4355-8D22-71E58ADC4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1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0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Body Membranes</a:t>
            </a:r>
          </a:p>
        </p:txBody>
      </p:sp>
      <p:sp>
        <p:nvSpPr>
          <p:cNvPr id="4099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Functions of body membranes</a:t>
            </a:r>
          </a:p>
          <a:p>
            <a:pPr lvl="1"/>
            <a:r>
              <a:rPr lang="en-US" altLang="en-US" dirty="0" smtClean="0"/>
              <a:t>Cover body surfaces</a:t>
            </a:r>
          </a:p>
          <a:p>
            <a:pPr lvl="1"/>
            <a:r>
              <a:rPr lang="en-US" altLang="en-US" dirty="0" smtClean="0"/>
              <a:t>Line body cavities</a:t>
            </a:r>
          </a:p>
          <a:p>
            <a:pPr lvl="1"/>
            <a:r>
              <a:rPr lang="en-US" altLang="en-US" dirty="0" smtClean="0"/>
              <a:t>Form protective sheets around organs</a:t>
            </a:r>
          </a:p>
          <a:p>
            <a:r>
              <a:rPr lang="en-US" altLang="en-US" dirty="0" smtClean="0"/>
              <a:t>Classified according to tissue types</a:t>
            </a:r>
          </a:p>
        </p:txBody>
      </p:sp>
    </p:spTree>
    <p:extLst>
      <p:ext uri="{BB962C8B-B14F-4D97-AF65-F5344CB8AC3E}">
        <p14:creationId xmlns:p14="http://schemas.microsoft.com/office/powerpoint/2010/main" val="3663223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5122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Classification of Body Membranes</a:t>
            </a:r>
          </a:p>
        </p:txBody>
      </p:sp>
      <p:sp>
        <p:nvSpPr>
          <p:cNvPr id="5123" name="Rectangle 1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Epithelial membranes</a:t>
            </a:r>
          </a:p>
          <a:p>
            <a:pPr lvl="1"/>
            <a:r>
              <a:rPr lang="en-US" altLang="en-US" smtClean="0"/>
              <a:t>Cutaneous membranes</a:t>
            </a:r>
          </a:p>
          <a:p>
            <a:pPr lvl="1"/>
            <a:r>
              <a:rPr lang="en-US" altLang="en-US" smtClean="0"/>
              <a:t>Mucous membranes</a:t>
            </a:r>
          </a:p>
          <a:p>
            <a:pPr lvl="1"/>
            <a:r>
              <a:rPr lang="en-US" altLang="en-US" smtClean="0"/>
              <a:t>Serous membranes</a:t>
            </a:r>
          </a:p>
          <a:p>
            <a:r>
              <a:rPr lang="en-US" altLang="en-US" smtClean="0"/>
              <a:t>Connective tissue membranes</a:t>
            </a:r>
          </a:p>
          <a:p>
            <a:pPr lvl="1"/>
            <a:r>
              <a:rPr lang="en-US" altLang="en-US" smtClean="0"/>
              <a:t>Synovial membranes</a:t>
            </a:r>
          </a:p>
        </p:txBody>
      </p:sp>
    </p:spTree>
    <p:extLst>
      <p:ext uri="{BB962C8B-B14F-4D97-AF65-F5344CB8AC3E}">
        <p14:creationId xmlns:p14="http://schemas.microsoft.com/office/powerpoint/2010/main" val="4285001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614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Cutaneous Membrane</a:t>
            </a:r>
          </a:p>
        </p:txBody>
      </p:sp>
      <p:sp>
        <p:nvSpPr>
          <p:cNvPr id="6147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Cutaneous membrane </a:t>
            </a:r>
            <a:r>
              <a:rPr lang="en-US" altLang="en-US" dirty="0">
                <a:sym typeface="Symbol"/>
              </a:rPr>
              <a:t></a:t>
            </a:r>
            <a:r>
              <a:rPr lang="en-US" altLang="en-US" dirty="0" smtClean="0"/>
              <a:t> skin</a:t>
            </a:r>
          </a:p>
          <a:p>
            <a:pPr lvl="1"/>
            <a:r>
              <a:rPr lang="en-US" altLang="en-US" dirty="0" smtClean="0"/>
              <a:t>Dry membrane</a:t>
            </a:r>
          </a:p>
          <a:p>
            <a:pPr lvl="1"/>
            <a:r>
              <a:rPr lang="en-US" altLang="en-US" dirty="0" smtClean="0"/>
              <a:t>Outermost protective boundary</a:t>
            </a:r>
          </a:p>
          <a:p>
            <a:r>
              <a:rPr lang="en-US" altLang="en-US" dirty="0" smtClean="0"/>
              <a:t>Superficial epidermis is composed of keratinized stratified squamous epithelium</a:t>
            </a:r>
          </a:p>
          <a:p>
            <a:r>
              <a:rPr lang="en-US" altLang="en-US" dirty="0" smtClean="0"/>
              <a:t>Underlying dermis is mostly dense (fibrous)</a:t>
            </a:r>
            <a:br>
              <a:rPr lang="en-US" altLang="en-US" dirty="0" smtClean="0"/>
            </a:br>
            <a:r>
              <a:rPr lang="en-US" altLang="en-US" dirty="0" smtClean="0"/>
              <a:t>connective tissue</a:t>
            </a:r>
          </a:p>
        </p:txBody>
      </p:sp>
    </p:spTree>
    <p:extLst>
      <p:ext uri="{BB962C8B-B14F-4D97-AF65-F5344CB8AC3E}">
        <p14:creationId xmlns:p14="http://schemas.microsoft.com/office/powerpoint/2010/main" val="1408445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8194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Mucous Membranes (Mucosa)</a:t>
            </a:r>
          </a:p>
        </p:txBody>
      </p:sp>
      <p:sp>
        <p:nvSpPr>
          <p:cNvPr id="8195" name="Rectangle 2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Surface epithelium type depends on site</a:t>
            </a:r>
          </a:p>
          <a:p>
            <a:pPr lvl="1"/>
            <a:r>
              <a:rPr lang="en-US" altLang="en-US" smtClean="0"/>
              <a:t>Stratified squamous epithelium (mouth, esophagus)</a:t>
            </a:r>
          </a:p>
          <a:p>
            <a:pPr lvl="1"/>
            <a:r>
              <a:rPr lang="en-US" altLang="en-US" smtClean="0"/>
              <a:t>Simple columnar epithelium (rest of digestive tract)</a:t>
            </a:r>
          </a:p>
          <a:p>
            <a:r>
              <a:rPr lang="en-US" altLang="en-US" smtClean="0"/>
              <a:t>Underlying loose connective tissue (lamina propria)</a:t>
            </a:r>
          </a:p>
          <a:p>
            <a:r>
              <a:rPr lang="en-US" altLang="en-US" smtClean="0"/>
              <a:t>Lines all body cavities that open to the exterior body surface</a:t>
            </a:r>
          </a:p>
          <a:p>
            <a:r>
              <a:rPr lang="en-US" altLang="en-US" smtClean="0"/>
              <a:t>Moist membranes adapted for absorption or secretion</a:t>
            </a:r>
          </a:p>
        </p:txBody>
      </p:sp>
    </p:spTree>
    <p:extLst>
      <p:ext uri="{BB962C8B-B14F-4D97-AF65-F5344CB8AC3E}">
        <p14:creationId xmlns:p14="http://schemas.microsoft.com/office/powerpoint/2010/main" val="18062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10242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Serous Membranes (Serosa)</a:t>
            </a:r>
            <a:endParaRPr lang="en-US" altLang="en-US" dirty="0" smtClean="0"/>
          </a:p>
        </p:txBody>
      </p:sp>
      <p:sp>
        <p:nvSpPr>
          <p:cNvPr id="10243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Surface is a layer of simple squamous epithelium</a:t>
            </a:r>
          </a:p>
          <a:p>
            <a:r>
              <a:rPr lang="en-US" altLang="en-US" smtClean="0"/>
              <a:t>Underlying layer is a thin layer of areolar connective tissue</a:t>
            </a:r>
          </a:p>
          <a:p>
            <a:r>
              <a:rPr lang="en-US" altLang="en-US" smtClean="0"/>
              <a:t>Lines open body cavities that are closed to the exterior of the body</a:t>
            </a:r>
          </a:p>
          <a:p>
            <a:r>
              <a:rPr lang="en-US" altLang="en-US" smtClean="0"/>
              <a:t>Serous membranes occur in pairs separated by serous fluid</a:t>
            </a:r>
          </a:p>
          <a:p>
            <a:pPr lvl="1"/>
            <a:r>
              <a:rPr lang="en-US" altLang="en-US" smtClean="0"/>
              <a:t>Visceral layer covers the outside of the organ</a:t>
            </a:r>
          </a:p>
          <a:p>
            <a:pPr lvl="1"/>
            <a:r>
              <a:rPr lang="en-US" altLang="en-US" smtClean="0"/>
              <a:t>Parietal layer lines a portion of the wall of ventral body cavity</a:t>
            </a:r>
          </a:p>
        </p:txBody>
      </p:sp>
    </p:spTree>
    <p:extLst>
      <p:ext uri="{BB962C8B-B14F-4D97-AF65-F5344CB8AC3E}">
        <p14:creationId xmlns:p14="http://schemas.microsoft.com/office/powerpoint/2010/main" val="3166868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1229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Serous Membranes</a:t>
            </a:r>
          </a:p>
        </p:txBody>
      </p:sp>
      <p:sp>
        <p:nvSpPr>
          <p:cNvPr id="12291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Specific serous membranes</a:t>
            </a:r>
          </a:p>
          <a:p>
            <a:pPr lvl="1"/>
            <a:r>
              <a:rPr lang="en-US" altLang="en-US" smtClean="0"/>
              <a:t>Peritoneum</a:t>
            </a:r>
          </a:p>
          <a:p>
            <a:pPr lvl="2"/>
            <a:r>
              <a:rPr lang="en-US" altLang="en-US" smtClean="0"/>
              <a:t>Abdominal cavity</a:t>
            </a:r>
          </a:p>
          <a:p>
            <a:pPr lvl="1"/>
            <a:r>
              <a:rPr lang="en-US" altLang="en-US" smtClean="0"/>
              <a:t>Pleura</a:t>
            </a:r>
          </a:p>
          <a:p>
            <a:pPr lvl="2"/>
            <a:r>
              <a:rPr lang="en-US" altLang="en-US" smtClean="0"/>
              <a:t>Around the lungs</a:t>
            </a:r>
          </a:p>
          <a:p>
            <a:pPr lvl="1"/>
            <a:r>
              <a:rPr lang="en-US" altLang="en-US" smtClean="0"/>
              <a:t>Pericardium</a:t>
            </a:r>
          </a:p>
          <a:p>
            <a:pPr lvl="2"/>
            <a:r>
              <a:rPr lang="en-US" altLang="en-US" smtClean="0"/>
              <a:t>Around the heart</a:t>
            </a:r>
          </a:p>
        </p:txBody>
      </p:sp>
    </p:spTree>
    <p:extLst>
      <p:ext uri="{BB962C8B-B14F-4D97-AF65-F5344CB8AC3E}">
        <p14:creationId xmlns:p14="http://schemas.microsoft.com/office/powerpoint/2010/main" val="327404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Pearson Education, Inc.</a:t>
            </a:r>
            <a:endParaRPr lang="en-US"/>
          </a:p>
        </p:txBody>
      </p:sp>
      <p:sp>
        <p:nvSpPr>
          <p:cNvPr id="14338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Connective Tissue Membrane</a:t>
            </a:r>
          </a:p>
        </p:txBody>
      </p:sp>
      <p:sp>
        <p:nvSpPr>
          <p:cNvPr id="14339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Synovial membrane</a:t>
            </a:r>
          </a:p>
          <a:p>
            <a:pPr lvl="1"/>
            <a:r>
              <a:rPr lang="en-US" altLang="en-US" smtClean="0"/>
              <a:t>Connective tissue only</a:t>
            </a:r>
          </a:p>
          <a:p>
            <a:pPr lvl="1"/>
            <a:r>
              <a:rPr lang="en-US" altLang="en-US" smtClean="0"/>
              <a:t>Lines fibrous capsules surrounding joints</a:t>
            </a:r>
          </a:p>
          <a:p>
            <a:pPr lvl="2"/>
            <a:r>
              <a:rPr lang="en-US" altLang="en-US" smtClean="0"/>
              <a:t>Lines bursae</a:t>
            </a:r>
          </a:p>
          <a:p>
            <a:pPr lvl="2"/>
            <a:r>
              <a:rPr lang="en-US" altLang="en-US" smtClean="0"/>
              <a:t>Lines tendon sheaths</a:t>
            </a:r>
          </a:p>
          <a:p>
            <a:pPr lvl="1"/>
            <a:r>
              <a:rPr lang="en-US" altLang="en-US" smtClean="0"/>
              <a:t>Secretes a lubricating fluid</a:t>
            </a:r>
          </a:p>
        </p:txBody>
      </p:sp>
    </p:spTree>
    <p:extLst>
      <p:ext uri="{BB962C8B-B14F-4D97-AF65-F5344CB8AC3E}">
        <p14:creationId xmlns:p14="http://schemas.microsoft.com/office/powerpoint/2010/main" val="3601030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Widescreen</PresentationFormat>
  <Paragraphs>56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PowerPoint Presentation</vt:lpstr>
      <vt:lpstr>Body Membranes</vt:lpstr>
      <vt:lpstr>Classification of Body Membranes</vt:lpstr>
      <vt:lpstr>Cutaneous Membrane</vt:lpstr>
      <vt:lpstr>Mucous Membranes (Mucosa)</vt:lpstr>
      <vt:lpstr>Serous Membranes (Serosa)</vt:lpstr>
      <vt:lpstr>Serous Membranes</vt:lpstr>
      <vt:lpstr>Connective Tissue Membrane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Farris</dc:creator>
  <cp:lastModifiedBy>Jill Farris</cp:lastModifiedBy>
  <cp:revision>1</cp:revision>
  <dcterms:created xsi:type="dcterms:W3CDTF">2018-09-25T15:40:11Z</dcterms:created>
  <dcterms:modified xsi:type="dcterms:W3CDTF">2018-09-25T15:40:50Z</dcterms:modified>
</cp:coreProperties>
</file>