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502" r:id="rId2"/>
    <p:sldId id="503" r:id="rId3"/>
    <p:sldId id="477" r:id="rId4"/>
    <p:sldId id="478" r:id="rId5"/>
    <p:sldId id="479" r:id="rId6"/>
    <p:sldId id="480" r:id="rId7"/>
    <p:sldId id="481" r:id="rId8"/>
    <p:sldId id="482" r:id="rId9"/>
    <p:sldId id="483" r:id="rId10"/>
    <p:sldId id="484" r:id="rId11"/>
    <p:sldId id="258" r:id="rId12"/>
    <p:sldId id="259" r:id="rId13"/>
    <p:sldId id="260" r:id="rId14"/>
    <p:sldId id="261" r:id="rId15"/>
    <p:sldId id="262" r:id="rId16"/>
    <p:sldId id="263" r:id="rId17"/>
    <p:sldId id="475" r:id="rId18"/>
    <p:sldId id="359" r:id="rId19"/>
    <p:sldId id="264" r:id="rId20"/>
    <p:sldId id="265" r:id="rId21"/>
    <p:sldId id="266" r:id="rId22"/>
    <p:sldId id="267" r:id="rId23"/>
    <p:sldId id="268" r:id="rId24"/>
    <p:sldId id="269" r:id="rId25"/>
    <p:sldId id="270" r:id="rId26"/>
    <p:sldId id="328" r:id="rId27"/>
    <p:sldId id="335" r:id="rId28"/>
    <p:sldId id="336" r:id="rId29"/>
    <p:sldId id="337" r:id="rId30"/>
    <p:sldId id="339" r:id="rId31"/>
    <p:sldId id="338" r:id="rId32"/>
    <p:sldId id="329" r:id="rId33"/>
    <p:sldId id="330" r:id="rId34"/>
    <p:sldId id="331" r:id="rId35"/>
    <p:sldId id="332" r:id="rId36"/>
    <p:sldId id="333" r:id="rId37"/>
    <p:sldId id="334" r:id="rId38"/>
    <p:sldId id="357" r:id="rId39"/>
    <p:sldId id="271" r:id="rId40"/>
    <p:sldId id="272" r:id="rId41"/>
    <p:sldId id="340" r:id="rId42"/>
    <p:sldId id="273" r:id="rId43"/>
    <p:sldId id="341" r:id="rId44"/>
    <p:sldId id="342" r:id="rId45"/>
    <p:sldId id="348" r:id="rId46"/>
    <p:sldId id="349" r:id="rId47"/>
    <p:sldId id="343" r:id="rId48"/>
    <p:sldId id="344" r:id="rId49"/>
    <p:sldId id="345" r:id="rId50"/>
    <p:sldId id="350" r:id="rId51"/>
    <p:sldId id="351" r:id="rId52"/>
    <p:sldId id="352" r:id="rId53"/>
    <p:sldId id="353" r:id="rId54"/>
    <p:sldId id="354" r:id="rId55"/>
    <p:sldId id="346" r:id="rId56"/>
    <p:sldId id="347" r:id="rId57"/>
    <p:sldId id="355" r:id="rId58"/>
    <p:sldId id="356" r:id="rId59"/>
    <p:sldId id="485" r:id="rId60"/>
    <p:sldId id="486" r:id="rId61"/>
    <p:sldId id="487" r:id="rId62"/>
    <p:sldId id="275" r:id="rId63"/>
    <p:sldId id="274" r:id="rId64"/>
    <p:sldId id="276" r:id="rId65"/>
    <p:sldId id="277" r:id="rId66"/>
    <p:sldId id="278" r:id="rId67"/>
    <p:sldId id="279" r:id="rId68"/>
    <p:sldId id="488" r:id="rId69"/>
    <p:sldId id="489" r:id="rId70"/>
    <p:sldId id="490" r:id="rId71"/>
    <p:sldId id="491" r:id="rId72"/>
    <p:sldId id="492" r:id="rId73"/>
    <p:sldId id="493" r:id="rId74"/>
    <p:sldId id="280" r:id="rId75"/>
    <p:sldId id="281" r:id="rId76"/>
    <p:sldId id="282" r:id="rId77"/>
    <p:sldId id="494" r:id="rId78"/>
    <p:sldId id="283" r:id="rId79"/>
    <p:sldId id="284" r:id="rId80"/>
    <p:sldId id="285" r:id="rId81"/>
    <p:sldId id="286" r:id="rId82"/>
    <p:sldId id="287" r:id="rId83"/>
    <p:sldId id="495" r:id="rId84"/>
    <p:sldId id="496" r:id="rId85"/>
    <p:sldId id="497" r:id="rId86"/>
    <p:sldId id="498" r:id="rId87"/>
    <p:sldId id="499" r:id="rId88"/>
    <p:sldId id="500" r:id="rId89"/>
    <p:sldId id="501"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4660"/>
  </p:normalViewPr>
  <p:slideViewPr>
    <p:cSldViewPr snapToGrid="0">
      <p:cViewPr varScale="1">
        <p:scale>
          <a:sx n="81" d="100"/>
          <a:sy n="81"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Sheet1!$G$1</c:f>
              <c:strCache>
                <c:ptCount val="1"/>
                <c:pt idx="0">
                  <c:v>mean</c:v>
                </c:pt>
              </c:strCache>
            </c:strRef>
          </c:tx>
          <c:spPr>
            <a:solidFill>
              <a:schemeClr val="accent1"/>
            </a:solidFill>
            <a:ln>
              <a:noFill/>
            </a:ln>
            <a:effectLst/>
          </c:spPr>
          <c:invertIfNegative val="0"/>
          <c:errBars>
            <c:errBarType val="both"/>
            <c:errValType val="cust"/>
            <c:noEndCap val="0"/>
            <c:plus>
              <c:numRef>
                <c:f>Sheet1!$H$2:$H$4</c:f>
                <c:numCache>
                  <c:formatCode>General</c:formatCode>
                  <c:ptCount val="3"/>
                  <c:pt idx="0">
                    <c:v>2</c:v>
                  </c:pt>
                  <c:pt idx="1">
                    <c:v>1.26</c:v>
                  </c:pt>
                  <c:pt idx="2">
                    <c:v>9</c:v>
                  </c:pt>
                </c:numCache>
              </c:numRef>
            </c:plus>
            <c:minus>
              <c:numRef>
                <c:f>Sheet1!$H$2:$H$4</c:f>
                <c:numCache>
                  <c:formatCode>General</c:formatCode>
                  <c:ptCount val="3"/>
                  <c:pt idx="0">
                    <c:v>2</c:v>
                  </c:pt>
                  <c:pt idx="1">
                    <c:v>1.26</c:v>
                  </c:pt>
                  <c:pt idx="2">
                    <c:v>9</c:v>
                  </c:pt>
                </c:numCache>
              </c:numRef>
            </c:minus>
            <c:spPr>
              <a:noFill/>
              <a:ln w="9525" cap="flat" cmpd="sng" algn="ctr">
                <a:solidFill>
                  <a:schemeClr val="tx1">
                    <a:lumMod val="65000"/>
                    <a:lumOff val="35000"/>
                  </a:schemeClr>
                </a:solidFill>
                <a:round/>
              </a:ln>
              <a:effectLst/>
            </c:spPr>
          </c:errBars>
          <c:cat>
            <c:strRef>
              <c:f>Sheet1!$A$2:$A$4</c:f>
              <c:strCache>
                <c:ptCount val="3"/>
                <c:pt idx="0">
                  <c:v>A</c:v>
                </c:pt>
                <c:pt idx="1">
                  <c:v>B</c:v>
                </c:pt>
                <c:pt idx="2">
                  <c:v>C</c:v>
                </c:pt>
              </c:strCache>
            </c:strRef>
          </c:cat>
          <c:val>
            <c:numRef>
              <c:f>Sheet1!$G$2:$G$4</c:f>
              <c:numCache>
                <c:formatCode>General</c:formatCode>
                <c:ptCount val="3"/>
                <c:pt idx="0">
                  <c:v>10</c:v>
                </c:pt>
                <c:pt idx="1">
                  <c:v>15</c:v>
                </c:pt>
                <c:pt idx="2">
                  <c:v>10</c:v>
                </c:pt>
              </c:numCache>
            </c:numRef>
          </c:val>
          <c:extLst>
            <c:ext xmlns:c16="http://schemas.microsoft.com/office/drawing/2014/chart" uri="{C3380CC4-5D6E-409C-BE32-E72D297353CC}">
              <c16:uniqueId val="{00000000-A7E8-4C9D-8335-3AECFC451156}"/>
            </c:ext>
          </c:extLst>
        </c:ser>
        <c:dLbls>
          <c:showLegendKey val="0"/>
          <c:showVal val="0"/>
          <c:showCatName val="0"/>
          <c:showSerName val="0"/>
          <c:showPercent val="0"/>
          <c:showBubbleSize val="0"/>
        </c:dLbls>
        <c:gapWidth val="219"/>
        <c:overlap val="-27"/>
        <c:axId val="484922048"/>
        <c:axId val="484923360"/>
      </c:barChart>
      <c:catAx>
        <c:axId val="48492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23360"/>
        <c:crosses val="autoZero"/>
        <c:auto val="1"/>
        <c:lblAlgn val="ctr"/>
        <c:lblOffset val="100"/>
        <c:noMultiLvlLbl val="0"/>
      </c:catAx>
      <c:valAx>
        <c:axId val="48492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2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09736282964629E-2"/>
          <c:y val="0.15373919252740464"/>
          <c:w val="0.90286351706036749"/>
          <c:h val="0.72088764946048411"/>
        </c:manualLayout>
      </c:layout>
      <c:barChart>
        <c:barDir val="col"/>
        <c:grouping val="clustered"/>
        <c:varyColors val="0"/>
        <c:ser>
          <c:idx val="0"/>
          <c:order val="0"/>
          <c:spPr>
            <a:solidFill>
              <a:schemeClr val="accent1"/>
            </a:solidFill>
            <a:ln>
              <a:noFill/>
            </a:ln>
            <a:effectLst/>
          </c:spPr>
          <c:invertIfNegative val="0"/>
          <c:errBars>
            <c:errBarType val="both"/>
            <c:errValType val="fixedVal"/>
            <c:noEndCap val="0"/>
            <c:val val="3.46"/>
            <c:spPr>
              <a:noFill/>
              <a:ln w="22225" cap="flat" cmpd="sng" algn="ctr">
                <a:solidFill>
                  <a:schemeClr val="tx1">
                    <a:lumMod val="65000"/>
                    <a:lumOff val="35000"/>
                  </a:schemeClr>
                </a:solidFill>
                <a:round/>
              </a:ln>
              <a:effectLst/>
            </c:spPr>
          </c:errBars>
          <c:val>
            <c:numRef>
              <c:f>Sheet1!$A$1</c:f>
              <c:numCache>
                <c:formatCode>General</c:formatCode>
                <c:ptCount val="1"/>
                <c:pt idx="0">
                  <c:v>22</c:v>
                </c:pt>
              </c:numCache>
            </c:numRef>
          </c:val>
          <c:extLst>
            <c:ext xmlns:c16="http://schemas.microsoft.com/office/drawing/2014/chart" uri="{C3380CC4-5D6E-409C-BE32-E72D297353CC}">
              <c16:uniqueId val="{00000000-11B5-4BA6-A181-A94229BCCADE}"/>
            </c:ext>
          </c:extLst>
        </c:ser>
        <c:ser>
          <c:idx val="1"/>
          <c:order val="1"/>
          <c:spPr>
            <a:solidFill>
              <a:schemeClr val="accent2"/>
            </a:solidFill>
            <a:ln>
              <a:noFill/>
            </a:ln>
            <a:effectLst/>
          </c:spPr>
          <c:invertIfNegative val="0"/>
          <c:errBars>
            <c:errBarType val="both"/>
            <c:errValType val="fixedVal"/>
            <c:noEndCap val="0"/>
            <c:val val="4.24"/>
            <c:spPr>
              <a:noFill/>
              <a:ln w="22225" cap="flat" cmpd="sng" algn="ctr">
                <a:solidFill>
                  <a:schemeClr val="tx1">
                    <a:lumMod val="65000"/>
                    <a:lumOff val="35000"/>
                  </a:schemeClr>
                </a:solidFill>
                <a:round/>
              </a:ln>
              <a:effectLst/>
            </c:spPr>
          </c:errBars>
          <c:val>
            <c:numRef>
              <c:f>Sheet1!$A$2</c:f>
              <c:numCache>
                <c:formatCode>General</c:formatCode>
                <c:ptCount val="1"/>
                <c:pt idx="0">
                  <c:v>27</c:v>
                </c:pt>
              </c:numCache>
            </c:numRef>
          </c:val>
          <c:extLst>
            <c:ext xmlns:c16="http://schemas.microsoft.com/office/drawing/2014/chart" uri="{C3380CC4-5D6E-409C-BE32-E72D297353CC}">
              <c16:uniqueId val="{00000001-11B5-4BA6-A181-A94229BCCADE}"/>
            </c:ext>
          </c:extLst>
        </c:ser>
        <c:dLbls>
          <c:showLegendKey val="0"/>
          <c:showVal val="0"/>
          <c:showCatName val="0"/>
          <c:showSerName val="0"/>
          <c:showPercent val="0"/>
          <c:showBubbleSize val="0"/>
        </c:dLbls>
        <c:gapWidth val="219"/>
        <c:overlap val="-27"/>
        <c:axId val="645635544"/>
        <c:axId val="645634888"/>
      </c:barChart>
      <c:catAx>
        <c:axId val="64563554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634888"/>
        <c:crosses val="autoZero"/>
        <c:auto val="1"/>
        <c:lblAlgn val="ctr"/>
        <c:lblOffset val="100"/>
        <c:noMultiLvlLbl val="0"/>
      </c:catAx>
      <c:valAx>
        <c:axId val="645634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635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CB258-5F2A-47A0-A950-C6B19C6B4FC4}"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8E9E1-A583-406F-B8DA-877F8D127BA7}" type="slidenum">
              <a:rPr lang="en-US" smtClean="0"/>
              <a:t>‹#›</a:t>
            </a:fld>
            <a:endParaRPr lang="en-US"/>
          </a:p>
        </p:txBody>
      </p:sp>
    </p:spTree>
    <p:extLst>
      <p:ext uri="{BB962C8B-B14F-4D97-AF65-F5344CB8AC3E}">
        <p14:creationId xmlns:p14="http://schemas.microsoft.com/office/powerpoint/2010/main" val="329419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EAD19-4F93-46CF-A84A-34CEA7D0624C}" type="slidenum">
              <a:rPr lang="en-US" smtClean="0"/>
              <a:t>43</a:t>
            </a:fld>
            <a:endParaRPr lang="en-US"/>
          </a:p>
        </p:txBody>
      </p:sp>
    </p:spTree>
    <p:extLst>
      <p:ext uri="{BB962C8B-B14F-4D97-AF65-F5344CB8AC3E}">
        <p14:creationId xmlns:p14="http://schemas.microsoft.com/office/powerpoint/2010/main" val="38511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49AC-3944-453D-8B9C-868EE713F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485A0E-CEC7-49D9-8A5D-E8A8071E48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FB2A0C-4C16-416E-A88F-3BA838661585}"/>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5" name="Footer Placeholder 4">
            <a:extLst>
              <a:ext uri="{FF2B5EF4-FFF2-40B4-BE49-F238E27FC236}">
                <a16:creationId xmlns:a16="http://schemas.microsoft.com/office/drawing/2014/main" id="{BC08FD0F-A369-4632-8874-BCB220A53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3266F-A969-4FFC-8F9E-C4E06CC70C9A}"/>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53906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1442-3A66-418C-A20A-EA7BA41D66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BC2B4-E088-4ECB-A30B-EF312DD214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AC707-2206-4DFB-8CEA-68199B393267}"/>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5" name="Footer Placeholder 4">
            <a:extLst>
              <a:ext uri="{FF2B5EF4-FFF2-40B4-BE49-F238E27FC236}">
                <a16:creationId xmlns:a16="http://schemas.microsoft.com/office/drawing/2014/main" id="{7529F63C-3F68-4B34-952C-FC207CA070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BFBD8-6765-4E2F-A146-E3FE360D417B}"/>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2991996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386DF-B8F3-48B4-8012-5E17986EE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8B679-CE58-4075-A8A2-28523A54E4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D023B-D5FC-473A-95CC-251207552828}"/>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5" name="Footer Placeholder 4">
            <a:extLst>
              <a:ext uri="{FF2B5EF4-FFF2-40B4-BE49-F238E27FC236}">
                <a16:creationId xmlns:a16="http://schemas.microsoft.com/office/drawing/2014/main" id="{CE22B4AE-8BC0-46F3-B4FE-144DFDE23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99CF1D-AB31-4B57-8FE2-8049A0933F1A}"/>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25334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F73CC-0343-4CCA-B2C7-E810CABB3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624F7-6648-49C0-90E0-A8AE0A2036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EEF51-36E8-41E6-8CAF-4355A47CFAEB}"/>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5" name="Footer Placeholder 4">
            <a:extLst>
              <a:ext uri="{FF2B5EF4-FFF2-40B4-BE49-F238E27FC236}">
                <a16:creationId xmlns:a16="http://schemas.microsoft.com/office/drawing/2014/main" id="{CC12648F-846F-432E-A8DF-8AEF8AA44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2BBF5-5825-465B-9775-97858F3761B6}"/>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3134475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E173-8DF3-4979-8F29-CD656F3674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B9EEDB-1EAD-4EEF-A087-CC0B613EFE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6E79CD-61C4-4936-BAE9-DC2EA38C5CC1}"/>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5" name="Footer Placeholder 4">
            <a:extLst>
              <a:ext uri="{FF2B5EF4-FFF2-40B4-BE49-F238E27FC236}">
                <a16:creationId xmlns:a16="http://schemas.microsoft.com/office/drawing/2014/main" id="{A318A0C0-DA2A-4EF1-9CA0-7553578CC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0B5AD-C757-4B1E-9500-30E17575578B}"/>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312029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FD51-B0E5-4270-A628-CBE50DC57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49386-AE7D-4579-95B5-5C4547770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A0719-F89B-453F-830E-48B7073A07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6BB82F-D8F9-427D-9654-858279C73B42}"/>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6" name="Footer Placeholder 5">
            <a:extLst>
              <a:ext uri="{FF2B5EF4-FFF2-40B4-BE49-F238E27FC236}">
                <a16:creationId xmlns:a16="http://schemas.microsoft.com/office/drawing/2014/main" id="{3A573A8F-3891-480A-AF56-8738EAF0B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42A5C-594C-4DDF-AEDC-4435ACFB7021}"/>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212058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47C6-EA25-4143-A288-ED0A8F7254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834136-A3B0-49E5-AE86-82F68842F2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66344A-67D0-4839-A0EB-CFC092525F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80D568-67A1-4A35-9A2A-1A4177D70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5B746F-ED44-4F24-B0D0-007F77242A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C42E1-E5F4-4FEF-94FD-384AE5581E77}"/>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8" name="Footer Placeholder 7">
            <a:extLst>
              <a:ext uri="{FF2B5EF4-FFF2-40B4-BE49-F238E27FC236}">
                <a16:creationId xmlns:a16="http://schemas.microsoft.com/office/drawing/2014/main" id="{0D09A385-810F-411F-A01E-78FB2A78A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113EFF-69F3-458B-B7FF-158D316AF72E}"/>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341857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21C6-815B-49C0-8E74-A7310EAF17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675595-1812-4D57-A0AB-C13304BA5C2E}"/>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4" name="Footer Placeholder 3">
            <a:extLst>
              <a:ext uri="{FF2B5EF4-FFF2-40B4-BE49-F238E27FC236}">
                <a16:creationId xmlns:a16="http://schemas.microsoft.com/office/drawing/2014/main" id="{E48C2C3E-08AA-4740-839E-0BB6222684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88007-6A2C-48E2-87F7-07FDAE5D89A8}"/>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241073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71EBA-8241-4B6E-A30D-65B9066BB441}"/>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3" name="Footer Placeholder 2">
            <a:extLst>
              <a:ext uri="{FF2B5EF4-FFF2-40B4-BE49-F238E27FC236}">
                <a16:creationId xmlns:a16="http://schemas.microsoft.com/office/drawing/2014/main" id="{FC9753F6-338A-4E97-B234-38E156176C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FEA9F-4235-4920-8FA0-6AE495526849}"/>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251319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21E7-0C25-495A-BF64-7FEC80445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036396-1AE6-4E2B-A2A5-568A4B016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B46BBC-5D4A-4198-8683-41E8F02C8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FACBA7-09AA-44F6-A113-89DA98ABF82A}"/>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6" name="Footer Placeholder 5">
            <a:extLst>
              <a:ext uri="{FF2B5EF4-FFF2-40B4-BE49-F238E27FC236}">
                <a16:creationId xmlns:a16="http://schemas.microsoft.com/office/drawing/2014/main" id="{217D8B6F-DE1A-4B6F-B61E-A9A7ED238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313A02-ED23-4E41-9859-CDCB247454A0}"/>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25289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90A6-361C-4774-A4BA-04D6C7AD7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9F2F2-9374-4499-A295-BC30A236B6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2881B-E37A-42E9-BE40-EE61CFD53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B7BFE-0487-4797-ADC1-31E9FA675CB1}"/>
              </a:ext>
            </a:extLst>
          </p:cNvPr>
          <p:cNvSpPr>
            <a:spLocks noGrp="1"/>
          </p:cNvSpPr>
          <p:nvPr>
            <p:ph type="dt" sz="half" idx="10"/>
          </p:nvPr>
        </p:nvSpPr>
        <p:spPr/>
        <p:txBody>
          <a:bodyPr/>
          <a:lstStyle/>
          <a:p>
            <a:fld id="{48C3DB13-5DA4-425E-959F-668ED191E9F6}" type="datetimeFigureOut">
              <a:rPr lang="en-US" smtClean="0"/>
              <a:t>8/21/2019</a:t>
            </a:fld>
            <a:endParaRPr lang="en-US"/>
          </a:p>
        </p:txBody>
      </p:sp>
      <p:sp>
        <p:nvSpPr>
          <p:cNvPr id="6" name="Footer Placeholder 5">
            <a:extLst>
              <a:ext uri="{FF2B5EF4-FFF2-40B4-BE49-F238E27FC236}">
                <a16:creationId xmlns:a16="http://schemas.microsoft.com/office/drawing/2014/main" id="{79F50AF3-E824-4A9E-A470-C47D6D121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830BE6-2374-45D9-A78B-C7810AD700A8}"/>
              </a:ext>
            </a:extLst>
          </p:cNvPr>
          <p:cNvSpPr>
            <a:spLocks noGrp="1"/>
          </p:cNvSpPr>
          <p:nvPr>
            <p:ph type="sldNum" sz="quarter" idx="12"/>
          </p:nvPr>
        </p:nvSpPr>
        <p:spPr/>
        <p:txBody>
          <a:bodyPr/>
          <a:lstStyle/>
          <a:p>
            <a:fld id="{DC421E8E-B65C-46C8-B3CB-877A9041D110}" type="slidenum">
              <a:rPr lang="en-US" smtClean="0"/>
              <a:t>‹#›</a:t>
            </a:fld>
            <a:endParaRPr lang="en-US"/>
          </a:p>
        </p:txBody>
      </p:sp>
    </p:spTree>
    <p:extLst>
      <p:ext uri="{BB962C8B-B14F-4D97-AF65-F5344CB8AC3E}">
        <p14:creationId xmlns:p14="http://schemas.microsoft.com/office/powerpoint/2010/main" val="334609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3FFE5B-71AA-4541-8484-4A33D9AE9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319C81-E32E-4099-AB95-A01B6D9848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0BB17-85EE-4E30-A406-58407B35E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3DB13-5DA4-425E-959F-668ED191E9F6}" type="datetimeFigureOut">
              <a:rPr lang="en-US" smtClean="0"/>
              <a:t>8/21/2019</a:t>
            </a:fld>
            <a:endParaRPr lang="en-US"/>
          </a:p>
        </p:txBody>
      </p:sp>
      <p:sp>
        <p:nvSpPr>
          <p:cNvPr id="5" name="Footer Placeholder 4">
            <a:extLst>
              <a:ext uri="{FF2B5EF4-FFF2-40B4-BE49-F238E27FC236}">
                <a16:creationId xmlns:a16="http://schemas.microsoft.com/office/drawing/2014/main" id="{87D6428B-8D3F-4A33-93D3-65F0809970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D6B73-26F1-4D76-A6F0-7DD32017C0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421E8E-B65C-46C8-B3CB-877A9041D110}" type="slidenum">
              <a:rPr lang="en-US" smtClean="0"/>
              <a:t>‹#›</a:t>
            </a:fld>
            <a:endParaRPr lang="en-US"/>
          </a:p>
        </p:txBody>
      </p:sp>
      <p:pic>
        <p:nvPicPr>
          <p:cNvPr id="7" name="Picture 6" descr="https://lh4.googleusercontent.com/DgW128TFwgCi6_jwkLi1YbWa_QKCm0zm07m7QRHyxrrfp7vMAknWXNixQgNy85Opj02GtHtsTO2M5wPr_5VRLJrJ91PZUFYkDfEx31ycKvW4QwMIsxL-g4iWFMrSAvUl_JvtjhIL">
            <a:extLst>
              <a:ext uri="{FF2B5EF4-FFF2-40B4-BE49-F238E27FC236}">
                <a16:creationId xmlns:a16="http://schemas.microsoft.com/office/drawing/2014/main" id="{699E8108-646D-47BD-BDCB-0CCAB5FEE8E4}"/>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0957"/>
            <a:ext cx="2339340" cy="533400"/>
          </a:xfrm>
          <a:prstGeom prst="rect">
            <a:avLst/>
          </a:prstGeom>
          <a:noFill/>
          <a:ln>
            <a:noFill/>
          </a:ln>
        </p:spPr>
      </p:pic>
    </p:spTree>
    <p:extLst>
      <p:ext uri="{BB962C8B-B14F-4D97-AF65-F5344CB8AC3E}">
        <p14:creationId xmlns:p14="http://schemas.microsoft.com/office/powerpoint/2010/main" val="2377665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9dbl6YZaT5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npN92OxYFK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youtu.be/2yQ4xWqOqJY"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youtu.be/v8t1GqVSBfw"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youtu.be/yAdTnQkiCi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1747-683E-4849-9A4C-792AA57ABD6A}"/>
              </a:ext>
            </a:extLst>
          </p:cNvPr>
          <p:cNvSpPr>
            <a:spLocks noGrp="1"/>
          </p:cNvSpPr>
          <p:nvPr>
            <p:ph type="ctrTitle"/>
          </p:nvPr>
        </p:nvSpPr>
        <p:spPr/>
        <p:txBody>
          <a:bodyPr/>
          <a:lstStyle/>
          <a:p>
            <a:r>
              <a:rPr lang="en-US" dirty="0"/>
              <a:t>Unit 1—Statistics/Scientific Method/Biochemistry</a:t>
            </a:r>
          </a:p>
        </p:txBody>
      </p:sp>
      <p:sp>
        <p:nvSpPr>
          <p:cNvPr id="3" name="Subtitle 2">
            <a:extLst>
              <a:ext uri="{FF2B5EF4-FFF2-40B4-BE49-F238E27FC236}">
                <a16:creationId xmlns:a16="http://schemas.microsoft.com/office/drawing/2014/main" id="{3F1672D0-C6C0-4996-9351-052518205610}"/>
              </a:ext>
            </a:extLst>
          </p:cNvPr>
          <p:cNvSpPr>
            <a:spLocks noGrp="1"/>
          </p:cNvSpPr>
          <p:nvPr>
            <p:ph type="subTitle" idx="1"/>
          </p:nvPr>
        </p:nvSpPr>
        <p:spPr/>
        <p:txBody>
          <a:bodyPr/>
          <a:lstStyle/>
          <a:p>
            <a:r>
              <a:rPr lang="en-US" dirty="0"/>
              <a:t>PowerPoint</a:t>
            </a:r>
          </a:p>
        </p:txBody>
      </p:sp>
    </p:spTree>
    <p:extLst>
      <p:ext uri="{BB962C8B-B14F-4D97-AF65-F5344CB8AC3E}">
        <p14:creationId xmlns:p14="http://schemas.microsoft.com/office/powerpoint/2010/main" val="151560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3744-EB78-4B47-A3B1-E5C3CC9FFE11}"/>
              </a:ext>
            </a:extLst>
          </p:cNvPr>
          <p:cNvSpPr>
            <a:spLocks noGrp="1"/>
          </p:cNvSpPr>
          <p:nvPr>
            <p:ph type="title"/>
          </p:nvPr>
        </p:nvSpPr>
        <p:spPr/>
        <p:txBody>
          <a:bodyPr/>
          <a:lstStyle/>
          <a:p>
            <a:r>
              <a:rPr lang="en-US" dirty="0"/>
              <a:t>Graphing</a:t>
            </a:r>
          </a:p>
        </p:txBody>
      </p:sp>
      <p:sp>
        <p:nvSpPr>
          <p:cNvPr id="3" name="Content Placeholder 2">
            <a:extLst>
              <a:ext uri="{FF2B5EF4-FFF2-40B4-BE49-F238E27FC236}">
                <a16:creationId xmlns:a16="http://schemas.microsoft.com/office/drawing/2014/main" id="{D9312BD7-A1E2-4BCB-B41F-42149420A0BC}"/>
              </a:ext>
            </a:extLst>
          </p:cNvPr>
          <p:cNvSpPr>
            <a:spLocks noGrp="1"/>
          </p:cNvSpPr>
          <p:nvPr>
            <p:ph idx="1"/>
          </p:nvPr>
        </p:nvSpPr>
        <p:spPr/>
        <p:txBody>
          <a:bodyPr>
            <a:normAutofit fontScale="55000" lnSpcReduction="20000"/>
          </a:bodyPr>
          <a:lstStyle/>
          <a:p>
            <a:r>
              <a:rPr lang="en-US" b="1" u="sng" dirty="0"/>
              <a:t>A) Line Graph:</a:t>
            </a:r>
            <a:r>
              <a:rPr lang="en-US" dirty="0"/>
              <a:t>  are used for looking at the relationship between two continuous types of data.  Typically, both the independent and dependent variables are numerical.</a:t>
            </a:r>
          </a:p>
          <a:p>
            <a:r>
              <a:rPr lang="en-US" b="1" dirty="0"/>
              <a:t>B) </a:t>
            </a:r>
            <a:r>
              <a:rPr lang="en-US" b="1" u="sng" dirty="0"/>
              <a:t>Bar Graphs:</a:t>
            </a:r>
            <a:r>
              <a:rPr lang="en-US" dirty="0"/>
              <a:t>  are used for making comparisons between discrete cases or to look for trends, such as over space or time.  The independent variable is usually a category and the dependent variable is usually an average, percentage, or frequency.</a:t>
            </a:r>
          </a:p>
          <a:p>
            <a:r>
              <a:rPr lang="en-US" b="1" u="sng" dirty="0"/>
              <a:t>C) Scatter Plot:</a:t>
            </a:r>
            <a:r>
              <a:rPr lang="en-US" dirty="0"/>
              <a:t>  Scatter plots are used for examining relationships between two types of data.  These are very similar to line graphs, just without the line.</a:t>
            </a:r>
          </a:p>
          <a:p>
            <a:r>
              <a:rPr lang="en-US" dirty="0"/>
              <a:t>Line graphs provide an excellent way to map independent and dependent variables that are both quantitative. When both variables are quantitative, the line segment that connects two points on the graph expresses a slope, which can be interpreted visually relative to the slope of other lines or expressed as a precise mathematical formula. Scatter plots are similar to line graphs in that they start with mapping quantitative data points. The difference is that with a scatter plot, the decision is made that the individual points should not be connected directly together with a line but, instead express a trend. This trend can be seen directly through the distribution of points or with the addition of a regression line or line of best fit.</a:t>
            </a:r>
          </a:p>
          <a:p>
            <a:r>
              <a:rPr lang="en-US" b="1" dirty="0"/>
              <a:t>Determine the rate from a graph </a:t>
            </a:r>
          </a:p>
          <a:p>
            <a:r>
              <a:rPr lang="en-US" dirty="0"/>
              <a:t>The AP Biology exam often asks students to find the rate of a process or reaction between two points on a graph. </a:t>
            </a:r>
          </a:p>
          <a:p>
            <a:r>
              <a:rPr lang="en-US" dirty="0"/>
              <a:t>In order to find the rate, calculate the slope of the best fit line that connects the two points.  Use </a:t>
            </a:r>
            <a:r>
              <a:rPr lang="en-US" b="1" dirty="0"/>
              <a:t>m=y</a:t>
            </a:r>
            <a:r>
              <a:rPr lang="en-US" b="1" baseline="-25000" dirty="0"/>
              <a:t>2</a:t>
            </a:r>
            <a:r>
              <a:rPr lang="en-US" b="1" dirty="0"/>
              <a:t>-y</a:t>
            </a:r>
            <a:r>
              <a:rPr lang="en-US" b="1" baseline="-25000" dirty="0"/>
              <a:t>1</a:t>
            </a:r>
            <a:r>
              <a:rPr lang="en-US" b="1" dirty="0"/>
              <a:t>/x</a:t>
            </a:r>
            <a:r>
              <a:rPr lang="en-US" b="1" baseline="-25000" dirty="0"/>
              <a:t>2</a:t>
            </a:r>
            <a:r>
              <a:rPr lang="en-US" b="1" dirty="0"/>
              <a:t>- x</a:t>
            </a:r>
            <a:r>
              <a:rPr lang="en-US" b="1" baseline="-25000" dirty="0"/>
              <a:t>1</a:t>
            </a:r>
            <a:endParaRPr lang="en-US" b="1" dirty="0"/>
          </a:p>
          <a:p>
            <a:endParaRPr lang="en-US" dirty="0"/>
          </a:p>
        </p:txBody>
      </p:sp>
    </p:spTree>
    <p:extLst>
      <p:ext uri="{BB962C8B-B14F-4D97-AF65-F5344CB8AC3E}">
        <p14:creationId xmlns:p14="http://schemas.microsoft.com/office/powerpoint/2010/main" val="2863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4C56-3795-43FF-A130-8318C71D6056}"/>
              </a:ext>
            </a:extLst>
          </p:cNvPr>
          <p:cNvSpPr>
            <a:spLocks noGrp="1"/>
          </p:cNvSpPr>
          <p:nvPr>
            <p:ph type="title"/>
          </p:nvPr>
        </p:nvSpPr>
        <p:spPr/>
        <p:txBody>
          <a:bodyPr/>
          <a:lstStyle/>
          <a:p>
            <a:r>
              <a:rPr lang="en-US" dirty="0"/>
              <a:t>Free Response Section </a:t>
            </a:r>
          </a:p>
        </p:txBody>
      </p:sp>
      <p:sp>
        <p:nvSpPr>
          <p:cNvPr id="3" name="Content Placeholder 2">
            <a:extLst>
              <a:ext uri="{FF2B5EF4-FFF2-40B4-BE49-F238E27FC236}">
                <a16:creationId xmlns:a16="http://schemas.microsoft.com/office/drawing/2014/main" id="{DB73D64A-79F9-4B4C-AC16-B5EBA10BCB34}"/>
              </a:ext>
            </a:extLst>
          </p:cNvPr>
          <p:cNvSpPr>
            <a:spLocks noGrp="1"/>
          </p:cNvSpPr>
          <p:nvPr>
            <p:ph idx="1"/>
          </p:nvPr>
        </p:nvSpPr>
        <p:spPr>
          <a:xfrm>
            <a:off x="138023" y="1337094"/>
            <a:ext cx="11964837" cy="5520905"/>
          </a:xfrm>
        </p:spPr>
        <p:txBody>
          <a:bodyPr>
            <a:normAutofit fontScale="62500" lnSpcReduction="20000"/>
          </a:bodyPr>
          <a:lstStyle/>
          <a:p>
            <a:pPr lvl="1"/>
            <a:r>
              <a:rPr lang="en-US" dirty="0"/>
              <a:t>Free Response Section—10 minute outlining/planning period followed by an 80 minute writing period.  </a:t>
            </a:r>
          </a:p>
          <a:p>
            <a:pPr lvl="1"/>
            <a:r>
              <a:rPr lang="en-US" b="1" dirty="0"/>
              <a:t>Students can begin to write their actual answers during the outlining/planning period. </a:t>
            </a:r>
            <a:r>
              <a:rPr lang="en-US" dirty="0"/>
              <a:t> </a:t>
            </a:r>
          </a:p>
          <a:p>
            <a:pPr lvl="1"/>
            <a:r>
              <a:rPr lang="en-US" dirty="0"/>
              <a:t>This section includes two long free response questions (worth 8-10 points each) and 4 short free response questions worth 4 points each.    </a:t>
            </a:r>
          </a:p>
          <a:p>
            <a:pPr lvl="1"/>
            <a:r>
              <a:rPr lang="en-US" dirty="0"/>
              <a:t>The two long free response questions each typically require answers that are 2-3 solid paragraphs long. </a:t>
            </a:r>
          </a:p>
          <a:p>
            <a:pPr lvl="1"/>
            <a:r>
              <a:rPr lang="en-US" b="1" dirty="0"/>
              <a:t>Free Response Question 1 </a:t>
            </a:r>
            <a:r>
              <a:rPr lang="en-US" dirty="0"/>
              <a:t>will always deal with </a:t>
            </a:r>
            <a:r>
              <a:rPr lang="en-US" b="1" dirty="0"/>
              <a:t>“Interpreting and Evaluating Experimental Results”.  </a:t>
            </a:r>
            <a:r>
              <a:rPr lang="en-US" dirty="0"/>
              <a:t>This question will require students to:  A)  Describe and explain biological concepts, processes, and/or models, B) Identify experimental design procedures, C)  Analyze data, D) Make and justify predictions.</a:t>
            </a:r>
          </a:p>
          <a:p>
            <a:pPr lvl="1"/>
            <a:r>
              <a:rPr lang="en-US" b="1" dirty="0"/>
              <a:t>Free Response Question 2 </a:t>
            </a:r>
            <a:r>
              <a:rPr lang="en-US" dirty="0"/>
              <a:t>will always deal with </a:t>
            </a:r>
            <a:r>
              <a:rPr lang="en-US" b="1" dirty="0"/>
              <a:t>“Interpreting and Evaluating Experimental Results With Graphing”.  </a:t>
            </a:r>
            <a:r>
              <a:rPr lang="en-US" dirty="0"/>
              <a:t>Students will be given a scenario and a table of experimental data and will be asked to: A)  Describe and explain biological concepts, processes, or models, B)Construct a graph, plot, or chart and use confidence intervals or error bars, C) Analyze data, D) Make and justify predictions.</a:t>
            </a:r>
          </a:p>
          <a:p>
            <a:pPr lvl="1"/>
            <a:r>
              <a:rPr lang="en-US" b="1" dirty="0"/>
              <a:t>Free Response Question 3 </a:t>
            </a:r>
            <a:r>
              <a:rPr lang="en-US" dirty="0"/>
              <a:t>will deal with </a:t>
            </a:r>
            <a:r>
              <a:rPr lang="en-US" b="1" dirty="0"/>
              <a:t>“Scientific Investigation”.  </a:t>
            </a:r>
            <a:r>
              <a:rPr lang="en-US" dirty="0"/>
              <a:t>The question will provide students with a description of a lab investigation scenario and ask them to:  A) Describe biological concepts or processes, B)Identify experimental procedures, C)Predict results, D) Justify predictions.</a:t>
            </a:r>
          </a:p>
          <a:p>
            <a:pPr lvl="1"/>
            <a:r>
              <a:rPr lang="en-US" b="1" dirty="0"/>
              <a:t>Free Response Question 4 </a:t>
            </a:r>
            <a:r>
              <a:rPr lang="en-US" dirty="0"/>
              <a:t>will deal with </a:t>
            </a:r>
            <a:r>
              <a:rPr lang="en-US" b="1" dirty="0"/>
              <a:t>“Conceptual Analysis”.  </a:t>
            </a:r>
            <a:r>
              <a:rPr lang="en-US" dirty="0"/>
              <a:t>The question will provide students with a scenario of a biological phenomenon with a disruption.  The question will ask students to:  A)Describe biological concepts or processes, B)Explain biological concepts or processes, C)Predict the causes or effects of a change in a biological system, D)Justify predictions.</a:t>
            </a:r>
          </a:p>
          <a:p>
            <a:pPr lvl="1"/>
            <a:r>
              <a:rPr lang="en-US" b="1" dirty="0"/>
              <a:t>Free Response Question 5 </a:t>
            </a:r>
            <a:r>
              <a:rPr lang="en-US" dirty="0"/>
              <a:t>will require students to </a:t>
            </a:r>
            <a:r>
              <a:rPr lang="en-US" b="1" dirty="0"/>
              <a:t>“Analyze Models or Visual Representations”.  </a:t>
            </a:r>
            <a:r>
              <a:rPr lang="en-US" dirty="0"/>
              <a:t>The question will assess students’ abilities to:  A) Describe characteristics of a biological concept, process, or model represented visually, B)Explain relationships between different characteristics of a biological concept or process represented visually, C)Represent relationships within a biological model, D)Explain how a biological concept or process represented visually relates to a larger biological principle, concept, process, or theory.</a:t>
            </a:r>
          </a:p>
          <a:p>
            <a:pPr lvl="1"/>
            <a:r>
              <a:rPr lang="en-US" b="1" dirty="0"/>
              <a:t>Free Response Question 6 </a:t>
            </a:r>
            <a:r>
              <a:rPr lang="en-US" dirty="0"/>
              <a:t>deals with </a:t>
            </a:r>
            <a:r>
              <a:rPr lang="en-US" b="1" dirty="0"/>
              <a:t>“Data Analysis”.  </a:t>
            </a:r>
            <a:r>
              <a:rPr lang="en-US" dirty="0"/>
              <a:t>The question will present students with data in a graph, table, or visual representation .  The question will ask students to:  A)Describe the data, B)Use data to evaluate a hypothesis or prediction, C)Explain how experimental results related to biological principles, concepts, processes, or theories. </a:t>
            </a:r>
          </a:p>
          <a:p>
            <a:pPr lvl="1"/>
            <a:r>
              <a:rPr lang="en-US" dirty="0"/>
              <a:t>Each of the 4 short free response questions can usually be answered in a single solid paragraph.</a:t>
            </a:r>
          </a:p>
          <a:p>
            <a:pPr lvl="1"/>
            <a:r>
              <a:rPr lang="en-US" dirty="0"/>
              <a:t>Student responses must be written in </a:t>
            </a:r>
            <a:r>
              <a:rPr lang="en-US" b="1" dirty="0"/>
              <a:t>complete sentences </a:t>
            </a:r>
            <a:r>
              <a:rPr lang="en-US" dirty="0"/>
              <a:t>and should be written in </a:t>
            </a:r>
            <a:r>
              <a:rPr lang="en-US" b="1" dirty="0"/>
              <a:t>black</a:t>
            </a:r>
            <a:r>
              <a:rPr lang="en-US" dirty="0"/>
              <a:t> </a:t>
            </a:r>
            <a:r>
              <a:rPr lang="en-US" b="1" dirty="0"/>
              <a:t>ink</a:t>
            </a:r>
            <a:r>
              <a:rPr lang="en-US" dirty="0"/>
              <a:t>.  Students should answer each section of a free response section separately (1A, 1B, 1C, </a:t>
            </a:r>
            <a:r>
              <a:rPr lang="en-US" dirty="0" err="1"/>
              <a:t>etc</a:t>
            </a:r>
            <a:r>
              <a:rPr lang="en-US" dirty="0"/>
              <a:t>…).  Section Responses should be clearly labeled. </a:t>
            </a:r>
          </a:p>
          <a:p>
            <a:pPr lvl="1"/>
            <a:r>
              <a:rPr lang="en-US" dirty="0"/>
              <a:t> </a:t>
            </a:r>
            <a:r>
              <a:rPr lang="en-US" b="1" dirty="0"/>
              <a:t>Introduction and conclusion paragraphs should not be included.  Students should not restate the question in their answers.</a:t>
            </a:r>
          </a:p>
          <a:p>
            <a:pPr lvl="1"/>
            <a:r>
              <a:rPr lang="en-US" dirty="0"/>
              <a:t>The two sections of the exam (MCQ and FRQ) are waited equally to determine the final AP exam score.</a:t>
            </a:r>
          </a:p>
          <a:p>
            <a:endParaRPr lang="en-US" dirty="0"/>
          </a:p>
        </p:txBody>
      </p:sp>
    </p:spTree>
    <p:extLst>
      <p:ext uri="{BB962C8B-B14F-4D97-AF65-F5344CB8AC3E}">
        <p14:creationId xmlns:p14="http://schemas.microsoft.com/office/powerpoint/2010/main" val="104008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2CC4-0101-4AF8-B4DE-C2566BE86EC9}"/>
              </a:ext>
            </a:extLst>
          </p:cNvPr>
          <p:cNvSpPr>
            <a:spLocks noGrp="1"/>
          </p:cNvSpPr>
          <p:nvPr>
            <p:ph type="title"/>
          </p:nvPr>
        </p:nvSpPr>
        <p:spPr/>
        <p:txBody>
          <a:bodyPr/>
          <a:lstStyle/>
          <a:p>
            <a:r>
              <a:rPr lang="en-US" dirty="0"/>
              <a:t>Tips for the Free Response Section</a:t>
            </a:r>
          </a:p>
        </p:txBody>
      </p:sp>
      <p:sp>
        <p:nvSpPr>
          <p:cNvPr id="3" name="Content Placeholder 2">
            <a:extLst>
              <a:ext uri="{FF2B5EF4-FFF2-40B4-BE49-F238E27FC236}">
                <a16:creationId xmlns:a16="http://schemas.microsoft.com/office/drawing/2014/main" id="{657D5951-130D-42B5-9AFD-B63E4C891AEF}"/>
              </a:ext>
            </a:extLst>
          </p:cNvPr>
          <p:cNvSpPr>
            <a:spLocks noGrp="1"/>
          </p:cNvSpPr>
          <p:nvPr>
            <p:ph idx="1"/>
          </p:nvPr>
        </p:nvSpPr>
        <p:spPr>
          <a:xfrm>
            <a:off x="212436" y="1339273"/>
            <a:ext cx="11877964" cy="4837690"/>
          </a:xfrm>
        </p:spPr>
        <p:txBody>
          <a:bodyPr>
            <a:normAutofit fontScale="25000" lnSpcReduction="20000"/>
          </a:bodyPr>
          <a:lstStyle/>
          <a:p>
            <a:r>
              <a:rPr lang="en-US" sz="5600" dirty="0"/>
              <a:t>Be sure to use the ten minute reading/outlining period advantageously. Carefully read all of the free response questions and map out/outline your answers.  Include your map/outline on the test booklet beside each question prompt. These maps will NOT be graded, but you can use them to write your responses.</a:t>
            </a:r>
          </a:p>
          <a:p>
            <a:r>
              <a:rPr lang="en-US" sz="5600" dirty="0"/>
              <a:t>Before you begin to answer the question, make sure that you carefully read the question prompt thoroughly.  Answer the question asked and nothing else.	</a:t>
            </a:r>
          </a:p>
          <a:p>
            <a:r>
              <a:rPr lang="en-US" sz="5600" dirty="0"/>
              <a:t>Underline the important terms in the question such as “OR” and “CHOOSE 2”and the power verbs such as “DESCRIBE,” “IDENTIFY,” “LABEL,” “CONSTRUCT,” “DESIGN,” or “EXPLAIN.”  The verbs usually indicate where points can be earned.  </a:t>
            </a:r>
          </a:p>
          <a:p>
            <a:r>
              <a:rPr lang="en-US" sz="5600" dirty="0"/>
              <a:t>If a question says to choose 2, list 2, or describe 2 only discuss 2 answers.  Only the first 2 answers on the paper will be graded.  Don’t waste time including extra answers that will not be read.</a:t>
            </a:r>
          </a:p>
          <a:p>
            <a:r>
              <a:rPr lang="en-US" sz="5600" dirty="0"/>
              <a:t>Use the entire 90 minutes to write thorough responses to all eight questions.  Use all of your time.  Don’t give up.  There will be parts of every question that you should be able to answer.  Be sure to answer those parts.</a:t>
            </a:r>
          </a:p>
          <a:p>
            <a:r>
              <a:rPr lang="en-US" sz="5600" dirty="0"/>
              <a:t>Pay particular attention to words like:</a:t>
            </a:r>
          </a:p>
          <a:p>
            <a:pPr lvl="1"/>
            <a:r>
              <a:rPr lang="en-US" sz="5200" dirty="0"/>
              <a:t>Discuss: give reasoning pro and con; analyze carefully</a:t>
            </a:r>
          </a:p>
          <a:p>
            <a:pPr lvl="1"/>
            <a:r>
              <a:rPr lang="en-US" sz="5200" dirty="0"/>
              <a:t>Analyze: summarize in detail with a selected focus</a:t>
            </a:r>
          </a:p>
          <a:p>
            <a:pPr lvl="1"/>
            <a:r>
              <a:rPr lang="en-US" sz="5200" dirty="0"/>
              <a:t>Explain: clarify and interpret; give reasons for differences, analyze causes</a:t>
            </a:r>
          </a:p>
          <a:p>
            <a:pPr lvl="1"/>
            <a:r>
              <a:rPr lang="en-US" sz="5200" dirty="0"/>
              <a:t>Compare/contrast: emphasize both the similarities and differences</a:t>
            </a:r>
          </a:p>
          <a:p>
            <a:pPr lvl="1"/>
            <a:r>
              <a:rPr lang="en-US" sz="5200" dirty="0"/>
              <a:t>Relate: show how ideas or concepts are connected to each other</a:t>
            </a:r>
          </a:p>
          <a:p>
            <a:pPr lvl="1"/>
            <a:r>
              <a:rPr lang="en-US" sz="5200" dirty="0"/>
              <a:t>Justify:  Back up your assertions/points with data.</a:t>
            </a:r>
          </a:p>
          <a:p>
            <a:r>
              <a:rPr lang="en-US" sz="5600" dirty="0"/>
              <a:t>Write as legibly as possible, using black ink. The papers are shuffled quite a bit when they are scored, and answers written in pencil may be smeared. If the person scoring your essays cannot read what you have written, then you will not earn any points.  Do use a pencil to create all graphs.  When the graph is complete and correct, outline over the response in pen.</a:t>
            </a:r>
          </a:p>
          <a:p>
            <a:r>
              <a:rPr lang="en-US" sz="6000" dirty="0"/>
              <a:t>Clearly mark your answer sheet with the number/section of the free response question you are answering. Write freely on the response sheet—use several sheets as needed.  Make sure that each sheet is clearly labeled.</a:t>
            </a:r>
            <a:endParaRPr lang="en-US" sz="5600" dirty="0"/>
          </a:p>
          <a:p>
            <a:r>
              <a:rPr lang="en-US" sz="5600" dirty="0"/>
              <a:t>Organize your free response answers using the format provided in the question—write “1a‟ and then respond to “1a”; write “1b‟ then respond to “1b”, </a:t>
            </a:r>
            <a:r>
              <a:rPr lang="en-US" sz="5600" dirty="0" err="1"/>
              <a:t>etc</a:t>
            </a:r>
            <a:r>
              <a:rPr lang="en-US" sz="5600" dirty="0"/>
              <a:t>…</a:t>
            </a:r>
          </a:p>
          <a:p>
            <a:endParaRPr lang="en-US" sz="5600" dirty="0"/>
          </a:p>
          <a:p>
            <a:endParaRPr lang="en-US" dirty="0"/>
          </a:p>
        </p:txBody>
      </p:sp>
    </p:spTree>
    <p:extLst>
      <p:ext uri="{BB962C8B-B14F-4D97-AF65-F5344CB8AC3E}">
        <p14:creationId xmlns:p14="http://schemas.microsoft.com/office/powerpoint/2010/main" val="329604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D699E-1EBD-40E8-A425-AB677D0F9303}"/>
              </a:ext>
            </a:extLst>
          </p:cNvPr>
          <p:cNvSpPr>
            <a:spLocks noGrp="1"/>
          </p:cNvSpPr>
          <p:nvPr>
            <p:ph type="title"/>
          </p:nvPr>
        </p:nvSpPr>
        <p:spPr/>
        <p:txBody>
          <a:bodyPr/>
          <a:lstStyle/>
          <a:p>
            <a:r>
              <a:rPr lang="en-US" dirty="0"/>
              <a:t>Tips for the Free Response Section</a:t>
            </a:r>
          </a:p>
        </p:txBody>
      </p:sp>
      <p:sp>
        <p:nvSpPr>
          <p:cNvPr id="3" name="Content Placeholder 2">
            <a:extLst>
              <a:ext uri="{FF2B5EF4-FFF2-40B4-BE49-F238E27FC236}">
                <a16:creationId xmlns:a16="http://schemas.microsoft.com/office/drawing/2014/main" id="{ABAA3957-7201-413F-AEC9-ADDBFDECD537}"/>
              </a:ext>
            </a:extLst>
          </p:cNvPr>
          <p:cNvSpPr>
            <a:spLocks noGrp="1"/>
          </p:cNvSpPr>
          <p:nvPr>
            <p:ph idx="1"/>
          </p:nvPr>
        </p:nvSpPr>
        <p:spPr/>
        <p:txBody>
          <a:bodyPr>
            <a:normAutofit/>
          </a:bodyPr>
          <a:lstStyle/>
          <a:p>
            <a:r>
              <a:rPr lang="en-US" dirty="0"/>
              <a:t>Use graphs or diagrams when it will enhance your essay response. However, unless the prompt specifically asks for drawings/graphs, every thought you hope to convey must also be put in writing.</a:t>
            </a:r>
          </a:p>
          <a:p>
            <a:r>
              <a:rPr lang="en-US" dirty="0"/>
              <a:t>Label all graphs correctly.</a:t>
            </a:r>
          </a:p>
          <a:p>
            <a:r>
              <a:rPr lang="en-US" dirty="0"/>
              <a:t>Include a graph title.</a:t>
            </a:r>
          </a:p>
          <a:p>
            <a:r>
              <a:rPr lang="en-US" dirty="0"/>
              <a:t>Include a key/legend which clearly identifies lines and data points.</a:t>
            </a:r>
          </a:p>
          <a:p>
            <a:r>
              <a:rPr lang="en-US" dirty="0"/>
              <a:t>Label axes (including units).</a:t>
            </a:r>
          </a:p>
          <a:p>
            <a:pPr marL="0" indent="0">
              <a:buNone/>
            </a:pPr>
            <a:endParaRPr lang="en-US" dirty="0"/>
          </a:p>
        </p:txBody>
      </p:sp>
    </p:spTree>
    <p:extLst>
      <p:ext uri="{BB962C8B-B14F-4D97-AF65-F5344CB8AC3E}">
        <p14:creationId xmlns:p14="http://schemas.microsoft.com/office/powerpoint/2010/main" val="53801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11E5-ED72-4B7C-9B15-FF70DC25379C}"/>
              </a:ext>
            </a:extLst>
          </p:cNvPr>
          <p:cNvSpPr>
            <a:spLocks noGrp="1"/>
          </p:cNvSpPr>
          <p:nvPr>
            <p:ph type="title"/>
          </p:nvPr>
        </p:nvSpPr>
        <p:spPr/>
        <p:txBody>
          <a:bodyPr/>
          <a:lstStyle/>
          <a:p>
            <a:r>
              <a:rPr lang="en-US" dirty="0"/>
              <a:t>Tips for the Free Response Section</a:t>
            </a:r>
          </a:p>
        </p:txBody>
      </p:sp>
      <p:sp>
        <p:nvSpPr>
          <p:cNvPr id="3" name="Content Placeholder 2">
            <a:extLst>
              <a:ext uri="{FF2B5EF4-FFF2-40B4-BE49-F238E27FC236}">
                <a16:creationId xmlns:a16="http://schemas.microsoft.com/office/drawing/2014/main" id="{C413E7D7-FC3F-4FCE-9A9A-F73D89B29D20}"/>
              </a:ext>
            </a:extLst>
          </p:cNvPr>
          <p:cNvSpPr>
            <a:spLocks noGrp="1"/>
          </p:cNvSpPr>
          <p:nvPr>
            <p:ph idx="1"/>
          </p:nvPr>
        </p:nvSpPr>
        <p:spPr>
          <a:xfrm>
            <a:off x="838200" y="1366982"/>
            <a:ext cx="10515600" cy="5394035"/>
          </a:xfrm>
        </p:spPr>
        <p:txBody>
          <a:bodyPr>
            <a:normAutofit fontScale="25000" lnSpcReduction="20000"/>
          </a:bodyPr>
          <a:lstStyle/>
          <a:p>
            <a:r>
              <a:rPr lang="en-US" sz="6400" dirty="0"/>
              <a:t>The AP Biology exam will often ask you to design an experiment to address a certain topic/question.  When asked to design an experiment, always include the following elements in your answer:</a:t>
            </a:r>
          </a:p>
          <a:p>
            <a:r>
              <a:rPr lang="en-US" sz="6400" dirty="0"/>
              <a:t>Form a concise hypothesis which is testable.  State It Clearly!  Use the if…then format.  For example:  If tomato plants are exposed to increased amounts of Miracle-</a:t>
            </a:r>
            <a:r>
              <a:rPr lang="en-US" sz="6400" dirty="0" err="1"/>
              <a:t>Gro</a:t>
            </a:r>
            <a:r>
              <a:rPr lang="en-US" sz="6400" dirty="0"/>
              <a:t>, then they will grow taller.</a:t>
            </a:r>
          </a:p>
          <a:p>
            <a:r>
              <a:rPr lang="en-US" sz="6400" dirty="0"/>
              <a:t>Describe the control group that you will use for comparison with the experiment.  In most cases, you should use a </a:t>
            </a:r>
            <a:r>
              <a:rPr lang="en-US" sz="6400" b="1" dirty="0"/>
              <a:t>negative control group. </a:t>
            </a:r>
            <a:r>
              <a:rPr lang="en-US" sz="6400" dirty="0"/>
              <a:t>A negative control group uses the same procedures as the experimental group, but is treated with  a placebo (instead of the independent variable) or given no treatment at all. This is predicted to produce no change to results of interest to the experiment.  If you were testing the effects of fertilizer on the growth of plants (in terms of height), the plants in your negative control group would be given no fertilizer.  In some cases, </a:t>
            </a:r>
            <a:r>
              <a:rPr lang="en-US" sz="6400" b="1" dirty="0"/>
              <a:t>positive control groups </a:t>
            </a:r>
            <a:r>
              <a:rPr lang="en-US" sz="6400" dirty="0"/>
              <a:t>are used.  Subjects in positive control groups are given a treatment that is known to cause a certain result.  For example:  A scientists testing the effects of a new headache medication might use a positive control group in which the subjects are treated with aspirin instead of the new medication.</a:t>
            </a:r>
          </a:p>
          <a:p>
            <a:r>
              <a:rPr lang="en-US" sz="6400" dirty="0"/>
              <a:t>Explicitly identify the independent variable.</a:t>
            </a:r>
          </a:p>
          <a:p>
            <a:r>
              <a:rPr lang="en-US" sz="6400" dirty="0"/>
              <a:t>Explicitly identify the dependent variable.</a:t>
            </a:r>
          </a:p>
          <a:p>
            <a:r>
              <a:rPr lang="en-US" sz="6400" dirty="0"/>
              <a:t>Identify at least 3-4 variables that you will use as constants.</a:t>
            </a:r>
          </a:p>
          <a:p>
            <a:r>
              <a:rPr lang="en-US" sz="6400" dirty="0"/>
              <a:t>Describe the basic procedure that you will use.  Describe the measurements that you will take, the # or subjects that you will use, and how the subjects were assigned to either the control or experimental groups.  This should usually be random.</a:t>
            </a:r>
          </a:p>
          <a:p>
            <a:r>
              <a:rPr lang="en-US" sz="6400" dirty="0"/>
              <a:t>Stress the importance of a large sample sizes.</a:t>
            </a:r>
          </a:p>
          <a:p>
            <a:r>
              <a:rPr lang="en-US" sz="6400" dirty="0"/>
              <a:t>Mention that you will conduct multiple trials.</a:t>
            </a:r>
          </a:p>
          <a:p>
            <a:r>
              <a:rPr lang="en-US" sz="6400" dirty="0"/>
              <a:t>Describe the statistical tests that you will use to interpret the data (Chi Square, rate determination…).</a:t>
            </a:r>
          </a:p>
          <a:p>
            <a:r>
              <a:rPr lang="en-US" sz="6400" dirty="0"/>
              <a:t>Graph:  Choose an appropriate graph.  Use the guidelines included above.</a:t>
            </a:r>
          </a:p>
          <a:p>
            <a:r>
              <a:rPr lang="en-US" sz="6400" dirty="0"/>
              <a:t>Make a prediction about the expected outcome and a rationale for your prediction.</a:t>
            </a:r>
          </a:p>
          <a:p>
            <a:pPr marL="0" indent="0">
              <a:buNone/>
            </a:pPr>
            <a:endParaRPr lang="en-US" dirty="0"/>
          </a:p>
        </p:txBody>
      </p:sp>
    </p:spTree>
    <p:extLst>
      <p:ext uri="{BB962C8B-B14F-4D97-AF65-F5344CB8AC3E}">
        <p14:creationId xmlns:p14="http://schemas.microsoft.com/office/powerpoint/2010/main" val="32690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51DB-BBBB-4479-A50C-06B23FCB6AFD}"/>
              </a:ext>
            </a:extLst>
          </p:cNvPr>
          <p:cNvSpPr>
            <a:spLocks noGrp="1"/>
          </p:cNvSpPr>
          <p:nvPr>
            <p:ph type="title"/>
          </p:nvPr>
        </p:nvSpPr>
        <p:spPr/>
        <p:txBody>
          <a:bodyPr/>
          <a:lstStyle/>
          <a:p>
            <a:r>
              <a:rPr lang="en-US" dirty="0"/>
              <a:t>Graphing Tips</a:t>
            </a:r>
          </a:p>
        </p:txBody>
      </p:sp>
      <p:sp>
        <p:nvSpPr>
          <p:cNvPr id="3" name="Content Placeholder 2">
            <a:extLst>
              <a:ext uri="{FF2B5EF4-FFF2-40B4-BE49-F238E27FC236}">
                <a16:creationId xmlns:a16="http://schemas.microsoft.com/office/drawing/2014/main" id="{EEE4D17B-AADB-45BE-9118-E07A3633DD48}"/>
              </a:ext>
            </a:extLst>
          </p:cNvPr>
          <p:cNvSpPr>
            <a:spLocks noGrp="1"/>
          </p:cNvSpPr>
          <p:nvPr>
            <p:ph idx="1"/>
          </p:nvPr>
        </p:nvSpPr>
        <p:spPr>
          <a:xfrm>
            <a:off x="838200" y="1339272"/>
            <a:ext cx="10515600" cy="5518727"/>
          </a:xfrm>
        </p:spPr>
        <p:txBody>
          <a:bodyPr>
            <a:normAutofit fontScale="55000" lnSpcReduction="20000"/>
          </a:bodyPr>
          <a:lstStyle/>
          <a:p>
            <a:r>
              <a:rPr lang="en-US" sz="4000" dirty="0"/>
              <a:t>The independent variable should be plotted on the x-axis</a:t>
            </a:r>
          </a:p>
          <a:p>
            <a:r>
              <a:rPr lang="en-US" sz="4000" dirty="0"/>
              <a:t>The dependent variable should be plotted on the y-axis.</a:t>
            </a:r>
          </a:p>
          <a:p>
            <a:r>
              <a:rPr lang="en-US" sz="4000" dirty="0"/>
              <a:t>The mnemonic </a:t>
            </a:r>
            <a:r>
              <a:rPr lang="en-US" sz="4000" b="1" dirty="0"/>
              <a:t>DRY MIX</a:t>
            </a:r>
            <a:r>
              <a:rPr lang="en-US" sz="4000" dirty="0"/>
              <a:t>, for “dependent, responding, y-axis” and “manipulated, independent, x-axis,” can help you remember this pattern.</a:t>
            </a:r>
          </a:p>
          <a:p>
            <a:r>
              <a:rPr lang="en-US" sz="4000" dirty="0"/>
              <a:t>Label both axes (independent variable on the X-axis and dependent variable on the   Y-axis)</a:t>
            </a:r>
          </a:p>
          <a:p>
            <a:r>
              <a:rPr lang="en-US" sz="4000" dirty="0"/>
              <a:t>Include units on both axes.  Enclose the unit in parentheses.</a:t>
            </a:r>
          </a:p>
          <a:p>
            <a:r>
              <a:rPr lang="en-US" sz="4000" dirty="0"/>
              <a:t>Provide a descriptive title.  Use the pattern, “The Effect of the independent variable on the dependent variable”.  For example if you were graphing the miracle-</a:t>
            </a:r>
            <a:r>
              <a:rPr lang="en-US" sz="4000" dirty="0" err="1"/>
              <a:t>gro</a:t>
            </a:r>
            <a:r>
              <a:rPr lang="en-US" sz="4000" dirty="0"/>
              <a:t> concentration against plant height.  The title of the graph might be “The Effect of Miracle-</a:t>
            </a:r>
            <a:r>
              <a:rPr lang="en-US" sz="4000" dirty="0" err="1"/>
              <a:t>Gro</a:t>
            </a:r>
            <a:r>
              <a:rPr lang="en-US" sz="4000" dirty="0"/>
              <a:t> Concentration on Plant Height”.</a:t>
            </a:r>
          </a:p>
          <a:p>
            <a:r>
              <a:rPr lang="en-US" sz="4000" dirty="0"/>
              <a:t>If the instruction is to plot rather than graph the data points, no line needs to be drawn.</a:t>
            </a:r>
          </a:p>
          <a:p>
            <a:r>
              <a:rPr lang="en-US" sz="4000" dirty="0"/>
              <a:t>If a line is drawn, do not extend the line beyond the last point plotted (unless asked to make a prediction) or connect the line from the origin (unless there is a time zero reading.) </a:t>
            </a:r>
          </a:p>
          <a:p>
            <a:r>
              <a:rPr lang="en-US" sz="4000" dirty="0"/>
              <a:t>If multiple lines are drawn on the same graph, label each line clearly.</a:t>
            </a:r>
          </a:p>
          <a:p>
            <a:r>
              <a:rPr lang="en-US" sz="4000" dirty="0"/>
              <a:t>Use a line of best fit when appropriate.</a:t>
            </a:r>
            <a:endParaRPr lang="en-US" dirty="0"/>
          </a:p>
        </p:txBody>
      </p:sp>
    </p:spTree>
    <p:extLst>
      <p:ext uri="{BB962C8B-B14F-4D97-AF65-F5344CB8AC3E}">
        <p14:creationId xmlns:p14="http://schemas.microsoft.com/office/powerpoint/2010/main" val="90671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F894-C20F-4C8E-96A2-0DD237C05119}"/>
              </a:ext>
            </a:extLst>
          </p:cNvPr>
          <p:cNvSpPr>
            <a:spLocks noGrp="1"/>
          </p:cNvSpPr>
          <p:nvPr>
            <p:ph type="title"/>
          </p:nvPr>
        </p:nvSpPr>
        <p:spPr/>
        <p:txBody>
          <a:bodyPr/>
          <a:lstStyle/>
          <a:p>
            <a:r>
              <a:rPr lang="en-US" dirty="0"/>
              <a:t>More Graphing Tips</a:t>
            </a:r>
          </a:p>
        </p:txBody>
      </p:sp>
      <p:sp>
        <p:nvSpPr>
          <p:cNvPr id="3" name="Content Placeholder 2">
            <a:extLst>
              <a:ext uri="{FF2B5EF4-FFF2-40B4-BE49-F238E27FC236}">
                <a16:creationId xmlns:a16="http://schemas.microsoft.com/office/drawing/2014/main" id="{96B03341-1F68-4D3F-8B5B-902F7525F2F4}"/>
              </a:ext>
            </a:extLst>
          </p:cNvPr>
          <p:cNvSpPr>
            <a:spLocks noGrp="1"/>
          </p:cNvSpPr>
          <p:nvPr>
            <p:ph idx="1"/>
          </p:nvPr>
        </p:nvSpPr>
        <p:spPr>
          <a:xfrm>
            <a:off x="838200" y="1348508"/>
            <a:ext cx="10515600" cy="5509491"/>
          </a:xfrm>
        </p:spPr>
        <p:txBody>
          <a:bodyPr>
            <a:normAutofit fontScale="25000" lnSpcReduction="20000"/>
          </a:bodyPr>
          <a:lstStyle/>
          <a:p>
            <a:endParaRPr lang="en-US" dirty="0"/>
          </a:p>
          <a:p>
            <a:r>
              <a:rPr lang="en-US" sz="7200" b="1" dirty="0"/>
              <a:t>Which Graph Type To Use?</a:t>
            </a:r>
            <a:endParaRPr lang="en-US" sz="7200" dirty="0"/>
          </a:p>
          <a:p>
            <a:pPr lvl="1"/>
            <a:r>
              <a:rPr lang="en-US" sz="7200" dirty="0"/>
              <a:t>A) Line Graph:  are used for looking at the relationship between two continuous types of data.  Typically, both the independent and dependent variables are numerical.</a:t>
            </a:r>
          </a:p>
          <a:p>
            <a:pPr lvl="1"/>
            <a:r>
              <a:rPr lang="en-US" sz="7200" dirty="0"/>
              <a:t>B) Bar Graphs:  are used for making comparisons between discrete cases or to look for trends, such as over space or time.  The independent variable is usually a category and the dependent variable is usually an average, percentage, count, or frequency.</a:t>
            </a:r>
          </a:p>
          <a:p>
            <a:pPr lvl="1"/>
            <a:r>
              <a:rPr lang="en-US" sz="7200" dirty="0"/>
              <a:t>C) Scatter Plot:  Scatter plots are used for examining relationships between two types of data.  These are very similar to line graphs, just without the line.</a:t>
            </a:r>
          </a:p>
          <a:p>
            <a:r>
              <a:rPr lang="en-US" sz="7200" dirty="0"/>
              <a:t>Line graphs provide an excellent way to map independent and dependent variables that are both quantitative. When both variables are quantitative, the line segment that connects two points on the graph expresses a slope, which can be interpreted visually relative to the slope of other lines or expressed as a precise mathematical formula. Scatter plots are similar to line graphs in that they start with mapping quantitative data points. The difference is that with a scatter plot, the decision is made that the individual points should not be connected directly together with a line but, instead express a trend. This trend can be seen directly through the distribution of points or with the addition of a regression line or line of best fit. </a:t>
            </a:r>
          </a:p>
          <a:p>
            <a:r>
              <a:rPr lang="en-US" sz="7200" dirty="0"/>
              <a:t>The slope of a line represents the rate of change of the dependent variable over the independent variable.</a:t>
            </a:r>
          </a:p>
          <a:p>
            <a:r>
              <a:rPr lang="en-US" sz="7200" dirty="0"/>
              <a:t>The AP Biology exam often asks students to find the rate of a process or reaction between two points on a graph. </a:t>
            </a:r>
          </a:p>
          <a:p>
            <a:r>
              <a:rPr lang="en-US" sz="7200" dirty="0"/>
              <a:t>In order to find the rate, calculate the slope of the best fit line that connects the two points.  Use m=y2-y1/x2- x1</a:t>
            </a:r>
          </a:p>
          <a:p>
            <a:r>
              <a:rPr lang="en-US" sz="7200" dirty="0"/>
              <a:t>Be sure to include a unit with your answer.  The unit for the slope/rate should be the y axis unit divided by the x axis unit.</a:t>
            </a:r>
          </a:p>
          <a:p>
            <a:endParaRPr lang="en-US" dirty="0"/>
          </a:p>
        </p:txBody>
      </p:sp>
    </p:spTree>
    <p:extLst>
      <p:ext uri="{BB962C8B-B14F-4D97-AF65-F5344CB8AC3E}">
        <p14:creationId xmlns:p14="http://schemas.microsoft.com/office/powerpoint/2010/main" val="205346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8D300-8D92-4F38-83F7-306E472B71ED}"/>
              </a:ext>
            </a:extLst>
          </p:cNvPr>
          <p:cNvSpPr>
            <a:spLocks noGrp="1"/>
          </p:cNvSpPr>
          <p:nvPr>
            <p:ph type="title"/>
          </p:nvPr>
        </p:nvSpPr>
        <p:spPr>
          <a:xfrm>
            <a:off x="613612" y="382377"/>
            <a:ext cx="10515600" cy="1325563"/>
          </a:xfrm>
        </p:spPr>
        <p:txBody>
          <a:bodyPr/>
          <a:lstStyle/>
          <a:p>
            <a:r>
              <a:rPr lang="en-US" dirty="0"/>
              <a:t>Graphs and Rate Practice</a:t>
            </a:r>
          </a:p>
        </p:txBody>
      </p:sp>
      <p:sp>
        <p:nvSpPr>
          <p:cNvPr id="6" name="Content Placeholder 5">
            <a:extLst>
              <a:ext uri="{FF2B5EF4-FFF2-40B4-BE49-F238E27FC236}">
                <a16:creationId xmlns:a16="http://schemas.microsoft.com/office/drawing/2014/main" id="{76557CAA-43F6-4D08-92B2-7E8F28DFDF90}"/>
              </a:ext>
            </a:extLst>
          </p:cNvPr>
          <p:cNvSpPr>
            <a:spLocks noGrp="1"/>
          </p:cNvSpPr>
          <p:nvPr>
            <p:ph idx="1"/>
          </p:nvPr>
        </p:nvSpPr>
        <p:spPr>
          <a:xfrm>
            <a:off x="1" y="1296140"/>
            <a:ext cx="6320588" cy="5561859"/>
          </a:xfrm>
        </p:spPr>
        <p:txBody>
          <a:bodyPr>
            <a:normAutofit fontScale="55000" lnSpcReduction="20000"/>
          </a:bodyPr>
          <a:lstStyle/>
          <a:p>
            <a:r>
              <a:rPr lang="en-US" dirty="0">
                <a:hlinkClick r:id="rId2"/>
              </a:rPr>
              <a:t>A+ College Ready Screencast on Graphing and Rate Calculations</a:t>
            </a:r>
            <a:endParaRPr lang="en-US" dirty="0"/>
          </a:p>
          <a:p>
            <a:r>
              <a:rPr lang="en-US" dirty="0"/>
              <a:t>An agricultural biologist was evaluating two newly developed varieties of wheat as potential crops.  In an experiment, seedlings were germinated at 20 degrees Celsius for 48 hours.  Oxygen consumption of the two-day-old seedlings was measured at 17 degrees Celsius.  The data are included in the tables below.  Graph both sets of data on the included graph paper.  Calculate the rate of oxygen consumption for each variety between times 20 minutes and 80 minutes.</a:t>
            </a:r>
          </a:p>
          <a:p>
            <a:r>
              <a:rPr lang="en-US" b="1" dirty="0"/>
              <a:t>Variety A</a:t>
            </a:r>
          </a:p>
          <a:p>
            <a:r>
              <a:rPr lang="en-US" dirty="0"/>
              <a:t>Time (min)			Oxygen Consumption (mL)</a:t>
            </a:r>
          </a:p>
          <a:p>
            <a:r>
              <a:rPr lang="en-US" dirty="0"/>
              <a:t>0					0</a:t>
            </a:r>
          </a:p>
          <a:p>
            <a:r>
              <a:rPr lang="en-US" dirty="0"/>
              <a:t>20					1.4</a:t>
            </a:r>
          </a:p>
          <a:p>
            <a:r>
              <a:rPr lang="en-US" dirty="0"/>
              <a:t>40					2.6</a:t>
            </a:r>
          </a:p>
          <a:p>
            <a:r>
              <a:rPr lang="en-US" dirty="0"/>
              <a:t>60					4.0</a:t>
            </a:r>
          </a:p>
          <a:p>
            <a:r>
              <a:rPr lang="en-US" dirty="0"/>
              <a:t>80					5.2</a:t>
            </a:r>
          </a:p>
          <a:p>
            <a:r>
              <a:rPr lang="en-US" b="1" dirty="0"/>
              <a:t>Variety B</a:t>
            </a:r>
          </a:p>
          <a:p>
            <a:r>
              <a:rPr lang="en-US" dirty="0"/>
              <a:t>Time (min)			Oxygen Consumption (mL)</a:t>
            </a:r>
          </a:p>
          <a:p>
            <a:r>
              <a:rPr lang="en-US" dirty="0"/>
              <a:t>0					0</a:t>
            </a:r>
          </a:p>
          <a:p>
            <a:r>
              <a:rPr lang="en-US" dirty="0"/>
              <a:t>20					0.8</a:t>
            </a:r>
          </a:p>
          <a:p>
            <a:r>
              <a:rPr lang="en-US" dirty="0"/>
              <a:t>40					1.6</a:t>
            </a:r>
          </a:p>
          <a:p>
            <a:r>
              <a:rPr lang="en-US" dirty="0"/>
              <a:t>60					2.4</a:t>
            </a:r>
          </a:p>
          <a:p>
            <a:r>
              <a:rPr lang="en-US" dirty="0"/>
              <a:t>80					3.2</a:t>
            </a:r>
          </a:p>
        </p:txBody>
      </p:sp>
      <p:pic>
        <p:nvPicPr>
          <p:cNvPr id="1027" name="Picture 3" descr="Image result for graph paper">
            <a:extLst>
              <a:ext uri="{FF2B5EF4-FFF2-40B4-BE49-F238E27FC236}">
                <a16:creationId xmlns:a16="http://schemas.microsoft.com/office/drawing/2014/main" id="{11DDEFE1-B744-445A-B133-D9DA849F4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86" b="12827"/>
          <a:stretch/>
        </p:blipFill>
        <p:spPr bwMode="auto">
          <a:xfrm>
            <a:off x="6320589" y="1387641"/>
            <a:ext cx="5657849" cy="5470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4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B9D6-066C-4FD9-BB51-6F35773ECAD4}"/>
              </a:ext>
            </a:extLst>
          </p:cNvPr>
          <p:cNvSpPr>
            <a:spLocks noGrp="1"/>
          </p:cNvSpPr>
          <p:nvPr>
            <p:ph type="title"/>
          </p:nvPr>
        </p:nvSpPr>
        <p:spPr>
          <a:xfrm>
            <a:off x="831850" y="398174"/>
            <a:ext cx="10515600" cy="2852737"/>
          </a:xfrm>
        </p:spPr>
        <p:txBody>
          <a:bodyPr/>
          <a:lstStyle/>
          <a:p>
            <a:r>
              <a:rPr lang="en-US" dirty="0"/>
              <a:t>Statistics Review</a:t>
            </a:r>
          </a:p>
        </p:txBody>
      </p:sp>
      <p:sp>
        <p:nvSpPr>
          <p:cNvPr id="3" name="Text Placeholder 2">
            <a:extLst>
              <a:ext uri="{FF2B5EF4-FFF2-40B4-BE49-F238E27FC236}">
                <a16:creationId xmlns:a16="http://schemas.microsoft.com/office/drawing/2014/main" id="{23EB1FF7-E651-40B2-B36E-26CC84AF72FB}"/>
              </a:ext>
            </a:extLst>
          </p:cNvPr>
          <p:cNvSpPr>
            <a:spLocks noGrp="1"/>
          </p:cNvSpPr>
          <p:nvPr>
            <p:ph type="body" idx="1"/>
          </p:nvPr>
        </p:nvSpPr>
        <p:spPr>
          <a:xfrm>
            <a:off x="831850" y="3607090"/>
            <a:ext cx="10515600" cy="1500187"/>
          </a:xfrm>
        </p:spPr>
        <p:txBody>
          <a:bodyPr/>
          <a:lstStyle/>
          <a:p>
            <a:r>
              <a:rPr lang="en-US" dirty="0"/>
              <a:t>See the A+ screencast for an explanation of standard deviation, standard error of the mean, 95% confidence intervals, and graphs with error bars.</a:t>
            </a:r>
          </a:p>
          <a:p>
            <a:r>
              <a:rPr lang="en-US" dirty="0">
                <a:hlinkClick r:id="rId2"/>
              </a:rPr>
              <a:t>https://youtu.be/npN92OxYFKs</a:t>
            </a:r>
            <a:endParaRPr lang="en-US" dirty="0"/>
          </a:p>
          <a:p>
            <a:endParaRPr lang="en-US" dirty="0"/>
          </a:p>
        </p:txBody>
      </p:sp>
    </p:spTree>
    <p:extLst>
      <p:ext uri="{BB962C8B-B14F-4D97-AF65-F5344CB8AC3E}">
        <p14:creationId xmlns:p14="http://schemas.microsoft.com/office/powerpoint/2010/main" val="74903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6EDB-7B7F-41B1-ABA6-062293C29C24}"/>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21CA4ABE-F6F9-4A29-8571-C2EDA550B0E0}"/>
              </a:ext>
            </a:extLst>
          </p:cNvPr>
          <p:cNvSpPr>
            <a:spLocks noGrp="1"/>
          </p:cNvSpPr>
          <p:nvPr>
            <p:ph idx="1"/>
          </p:nvPr>
        </p:nvSpPr>
        <p:spPr/>
        <p:txBody>
          <a:bodyPr>
            <a:normAutofit fontScale="92500"/>
          </a:bodyPr>
          <a:lstStyle/>
          <a:p>
            <a:r>
              <a:rPr lang="en-US" b="1" dirty="0"/>
              <a:t>Descriptive statistics </a:t>
            </a:r>
            <a:r>
              <a:rPr lang="en-US" dirty="0"/>
              <a:t>is used to estimate important parameters of the sample data set. Examples include sample standard deviation, which describes the variability in the data; measurements of central tendencies such as mean, median, and mode; standard error of the sample mean, which helps you determine your confidence in the sample mean and how well the sample mean represents the true population mean.</a:t>
            </a:r>
          </a:p>
          <a:p>
            <a:r>
              <a:rPr lang="en-US" b="1" dirty="0"/>
              <a:t>Inferential statistics </a:t>
            </a:r>
            <a:r>
              <a:rPr lang="en-US" dirty="0"/>
              <a:t>includes tools and methods (statistical tests) that rely on probability theory and an understanding of distributions to determine precise estimates of the </a:t>
            </a:r>
            <a:r>
              <a:rPr lang="en-US" b="1" dirty="0"/>
              <a:t>true population </a:t>
            </a:r>
            <a:r>
              <a:rPr lang="en-US" dirty="0"/>
              <a:t>parameters from the </a:t>
            </a:r>
            <a:r>
              <a:rPr lang="en-US" b="1" dirty="0"/>
              <a:t>sample data</a:t>
            </a:r>
            <a:r>
              <a:rPr lang="en-US" dirty="0"/>
              <a:t>. This is a key part of data analysis and allows you to support and draw conclusions from your data about the true population.</a:t>
            </a:r>
          </a:p>
          <a:p>
            <a:endParaRPr lang="en-US" dirty="0"/>
          </a:p>
        </p:txBody>
      </p:sp>
    </p:spTree>
    <p:extLst>
      <p:ext uri="{BB962C8B-B14F-4D97-AF65-F5344CB8AC3E}">
        <p14:creationId xmlns:p14="http://schemas.microsoft.com/office/powerpoint/2010/main" val="21717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83C9-F789-4CE0-8998-6160CB59FCF5}"/>
              </a:ext>
            </a:extLst>
          </p:cNvPr>
          <p:cNvSpPr>
            <a:spLocks noGrp="1"/>
          </p:cNvSpPr>
          <p:nvPr>
            <p:ph type="title"/>
          </p:nvPr>
        </p:nvSpPr>
        <p:spPr>
          <a:xfrm>
            <a:off x="2597988" y="11442"/>
            <a:ext cx="10515600" cy="540649"/>
          </a:xfrm>
        </p:spPr>
        <p:txBody>
          <a:bodyPr>
            <a:normAutofit fontScale="90000"/>
          </a:bodyPr>
          <a:lstStyle/>
          <a:p>
            <a:r>
              <a:rPr lang="en-US" dirty="0"/>
              <a:t>Miller—Urey Experiment--1953</a:t>
            </a:r>
          </a:p>
        </p:txBody>
      </p:sp>
      <p:sp>
        <p:nvSpPr>
          <p:cNvPr id="3" name="Content Placeholder 2">
            <a:extLst>
              <a:ext uri="{FF2B5EF4-FFF2-40B4-BE49-F238E27FC236}">
                <a16:creationId xmlns:a16="http://schemas.microsoft.com/office/drawing/2014/main" id="{99B8DB09-CE7B-49B7-807A-EC31419D3BCC}"/>
              </a:ext>
            </a:extLst>
          </p:cNvPr>
          <p:cNvSpPr>
            <a:spLocks noGrp="1"/>
          </p:cNvSpPr>
          <p:nvPr>
            <p:ph idx="1"/>
          </p:nvPr>
        </p:nvSpPr>
        <p:spPr>
          <a:xfrm>
            <a:off x="631165" y="640855"/>
            <a:ext cx="10515600" cy="4351338"/>
          </a:xfrm>
        </p:spPr>
        <p:txBody>
          <a:bodyPr/>
          <a:lstStyle/>
          <a:p>
            <a:r>
              <a:rPr lang="en-US" b="1" dirty="0"/>
              <a:t>Miller/Urey Experiment</a:t>
            </a:r>
            <a:r>
              <a:rPr lang="en-US" dirty="0"/>
              <a:t> (Took place in 1953.) </a:t>
            </a:r>
          </a:p>
          <a:p>
            <a:r>
              <a:rPr lang="en-US" dirty="0"/>
              <a:t>Miller/Urey took </a:t>
            </a:r>
            <a:r>
              <a:rPr lang="en-US" i="1" dirty="0"/>
              <a:t>inorganic substances</a:t>
            </a:r>
            <a:r>
              <a:rPr lang="en-US" dirty="0"/>
              <a:t> that were thought to have been present in Earth’s early atmosphere (H2O vapor, H2, NH3, CH4)  and created </a:t>
            </a:r>
            <a:r>
              <a:rPr lang="en-US" i="1" dirty="0"/>
              <a:t>organic </a:t>
            </a:r>
            <a:r>
              <a:rPr lang="en-US" dirty="0"/>
              <a:t>amino acids and oils. (CO2 and CH4 are </a:t>
            </a:r>
            <a:r>
              <a:rPr lang="en-US" i="1" dirty="0"/>
              <a:t>not</a:t>
            </a:r>
            <a:r>
              <a:rPr lang="en-US" dirty="0"/>
              <a:t> considered organic compounds, even though they contain Carbon.)  </a:t>
            </a:r>
            <a:r>
              <a:rPr lang="en-US" b="1" dirty="0"/>
              <a:t>Miller wanted to show that organic molecules, which are necessary for life, could be created by non-living things.</a:t>
            </a:r>
          </a:p>
          <a:p>
            <a:endParaRPr lang="en-US" dirty="0"/>
          </a:p>
        </p:txBody>
      </p:sp>
      <p:pic>
        <p:nvPicPr>
          <p:cNvPr id="4" name="Picture 3">
            <a:extLst>
              <a:ext uri="{FF2B5EF4-FFF2-40B4-BE49-F238E27FC236}">
                <a16:creationId xmlns:a16="http://schemas.microsoft.com/office/drawing/2014/main" id="{0B65D50B-6198-4D05-A390-FAB96614FD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95622" y="3479259"/>
            <a:ext cx="4208684" cy="3203395"/>
          </a:xfrm>
          <a:prstGeom prst="rect">
            <a:avLst/>
          </a:prstGeom>
          <a:noFill/>
          <a:ln>
            <a:noFill/>
          </a:ln>
        </p:spPr>
      </p:pic>
    </p:spTree>
    <p:extLst>
      <p:ext uri="{BB962C8B-B14F-4D97-AF65-F5344CB8AC3E}">
        <p14:creationId xmlns:p14="http://schemas.microsoft.com/office/powerpoint/2010/main" val="420632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DCC9-6108-4B37-A68A-D8B23B19C6E7}"/>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8C43D920-BCCC-46E9-95F9-1CFCB0444A8C}"/>
              </a:ext>
            </a:extLst>
          </p:cNvPr>
          <p:cNvSpPr>
            <a:spLocks noGrp="1"/>
          </p:cNvSpPr>
          <p:nvPr>
            <p:ph idx="1"/>
          </p:nvPr>
        </p:nvSpPr>
        <p:spPr>
          <a:xfrm>
            <a:off x="838200" y="1345334"/>
            <a:ext cx="10515600" cy="4351338"/>
          </a:xfrm>
        </p:spPr>
        <p:txBody>
          <a:bodyPr>
            <a:normAutofit lnSpcReduction="10000"/>
          </a:bodyPr>
          <a:lstStyle/>
          <a:p>
            <a:r>
              <a:rPr lang="en-US" dirty="0"/>
              <a:t>The </a:t>
            </a:r>
            <a:r>
              <a:rPr lang="en-US" b="1" dirty="0"/>
              <a:t>standard deviation </a:t>
            </a:r>
            <a:r>
              <a:rPr lang="en-US" dirty="0"/>
              <a:t>(SD or </a:t>
            </a:r>
            <a:r>
              <a:rPr lang="en-US" dirty="0" err="1"/>
              <a:t>std</a:t>
            </a:r>
            <a:r>
              <a:rPr lang="en-US" dirty="0"/>
              <a:t> ) (represented by the Greek letter sigma, σ for the population standard deviation or “s” for the sample standard deviation) is a measure that is used to quantify the amount of variation or dispersion of a set of data values. A standard deviation close to 0 indicates that the individual data points tend to be very close to the mean (also called the expected value) of the set, while a high standard deviation indicates that the data points are spread out over a wider range of values.</a:t>
            </a:r>
          </a:p>
          <a:p>
            <a:r>
              <a:rPr lang="en-US" dirty="0"/>
              <a:t>The standard deviation can be calculated using the formula included above and on the AP Biology formula sheet.  You will not be asked to calculate the standard deviation on the AP Biology exam, but you should be able to use give standard deviations to analyze data sets.</a:t>
            </a:r>
          </a:p>
          <a:p>
            <a:endParaRPr lang="en-US" dirty="0"/>
          </a:p>
        </p:txBody>
      </p:sp>
      <p:pic>
        <p:nvPicPr>
          <p:cNvPr id="4" name="Picture 2">
            <a:extLst>
              <a:ext uri="{FF2B5EF4-FFF2-40B4-BE49-F238E27FC236}">
                <a16:creationId xmlns:a16="http://schemas.microsoft.com/office/drawing/2014/main" id="{B8B1EED9-559E-4FB0-8FDD-CF29541AB4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31630" r="90431" b="59127"/>
          <a:stretch/>
        </p:blipFill>
        <p:spPr bwMode="auto">
          <a:xfrm>
            <a:off x="7865476" y="19771"/>
            <a:ext cx="2155980" cy="132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5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DEA6-87ED-4505-A932-0526529A4FD9}"/>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6AF472BE-5AB8-45F5-8E09-C62BA3ED0509}"/>
              </a:ext>
            </a:extLst>
          </p:cNvPr>
          <p:cNvSpPr>
            <a:spLocks noGrp="1"/>
          </p:cNvSpPr>
          <p:nvPr>
            <p:ph idx="1"/>
          </p:nvPr>
        </p:nvSpPr>
        <p:spPr>
          <a:xfrm>
            <a:off x="838200" y="1825625"/>
            <a:ext cx="10515600" cy="4929260"/>
          </a:xfrm>
        </p:spPr>
        <p:txBody>
          <a:bodyPr>
            <a:normAutofit fontScale="70000" lnSpcReduction="20000"/>
          </a:bodyPr>
          <a:lstStyle/>
          <a:p>
            <a:r>
              <a:rPr lang="en-US" dirty="0"/>
              <a:t>The standard error of the mean (SEM or Se</a:t>
            </a:r>
            <a:r>
              <a:rPr lang="en-US" baseline="-25000" dirty="0"/>
              <a:t>x</a:t>
            </a:r>
            <a:r>
              <a:rPr lang="en-US" dirty="0"/>
              <a:t>) is an estimate of </a:t>
            </a:r>
            <a:r>
              <a:rPr lang="en-US" b="1" dirty="0"/>
              <a:t>how far the sample mean is likely to be from the population mean,</a:t>
            </a:r>
            <a:r>
              <a:rPr lang="en-US" dirty="0"/>
              <a:t> whereas the standard deviation of the sample is the degree to which individual data points within the sample differ from the sample mean. The standard error of the mean is calculated using the formula included above and on the AP Biology formula sheet.  You will probably not be asked to calculate the standard error of the mean on an AP Biology exam, but you will be expected to use the standard error to analyze your data and construct appropriate graphs.</a:t>
            </a:r>
          </a:p>
          <a:p>
            <a:r>
              <a:rPr lang="en-US" dirty="0"/>
              <a:t>An interval within  ±1 </a:t>
            </a:r>
            <a:r>
              <a:rPr lang="en-US" dirty="0" err="1"/>
              <a:t>SEx</a:t>
            </a:r>
            <a:r>
              <a:rPr lang="en-US" dirty="0"/>
              <a:t> of the sample mean describes the range of values about which an investigator can have approximately 67% confidence that the range includes the true population mean. Even better, a sample interval within ±2 </a:t>
            </a:r>
            <a:r>
              <a:rPr lang="en-US" dirty="0" err="1"/>
              <a:t>SEx</a:t>
            </a:r>
            <a:r>
              <a:rPr lang="en-US" dirty="0"/>
              <a:t> of the sample mean defines a range of values with approximately a 95% certainty that the true population mean falls within the interval.  This interval is often referred at as a </a:t>
            </a:r>
            <a:r>
              <a:rPr lang="en-US" b="1" dirty="0"/>
              <a:t>95% confidence interval.  You will be asked to graph 95% confidence intervals on a regular basis in this course.</a:t>
            </a:r>
          </a:p>
          <a:p>
            <a:r>
              <a:rPr lang="en-US" dirty="0"/>
              <a:t>The 95% confidence interval technique is an inference; it is a statistic that allows investigators to gauge just how good their estimate of the true population mean actually is. With this understanding, the investigator can establish ahead of time a reasonable sample size for this population and the degree of confidence needed.  </a:t>
            </a:r>
            <a:r>
              <a:rPr lang="en-US" b="1" dirty="0"/>
              <a:t>Note: The larger the sample size, the smaller the standard error and the more confident the researcher can be about the reliability of the data.</a:t>
            </a:r>
          </a:p>
          <a:p>
            <a:endParaRPr lang="en-US" dirty="0"/>
          </a:p>
        </p:txBody>
      </p:sp>
      <p:pic>
        <p:nvPicPr>
          <p:cNvPr id="4" name="Picture 2">
            <a:extLst>
              <a:ext uri="{FF2B5EF4-FFF2-40B4-BE49-F238E27FC236}">
                <a16:creationId xmlns:a16="http://schemas.microsoft.com/office/drawing/2014/main" id="{B1C05708-FEB5-4F85-9896-C6ABB4869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23260" r="91894" b="68705"/>
          <a:stretch/>
        </p:blipFill>
        <p:spPr bwMode="auto">
          <a:xfrm>
            <a:off x="6998524" y="103115"/>
            <a:ext cx="2561113" cy="1655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874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D197-6A7C-4EAD-9552-BC72C41724A1}"/>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CB3BB14E-7DD3-4506-8E72-488CBB6138E9}"/>
              </a:ext>
            </a:extLst>
          </p:cNvPr>
          <p:cNvSpPr>
            <a:spLocks noGrp="1"/>
          </p:cNvSpPr>
          <p:nvPr>
            <p:ph idx="1"/>
          </p:nvPr>
        </p:nvSpPr>
        <p:spPr/>
        <p:txBody>
          <a:bodyPr>
            <a:normAutofit fontScale="77500" lnSpcReduction="20000"/>
          </a:bodyPr>
          <a:lstStyle/>
          <a:p>
            <a:r>
              <a:rPr lang="en-US" dirty="0"/>
              <a:t>The </a:t>
            </a:r>
            <a:r>
              <a:rPr lang="en-US" b="1" dirty="0"/>
              <a:t>Standard Error of the Mean</a:t>
            </a:r>
            <a:r>
              <a:rPr lang="en-US" dirty="0"/>
              <a:t> and the </a:t>
            </a:r>
            <a:r>
              <a:rPr lang="en-US" b="1" dirty="0"/>
              <a:t>95% Confidence Interval</a:t>
            </a:r>
            <a:r>
              <a:rPr lang="en-US" dirty="0"/>
              <a:t> are used to construct error bars for graphs showing the mean values of data sets. In AP Biology, the error bars usually show the range 2 standard errors above and 2 below the mean value.</a:t>
            </a:r>
          </a:p>
          <a:p>
            <a:r>
              <a:rPr lang="en-US" b="1" dirty="0"/>
              <a:t>To create a graph with error bars, graph the means of each data set using a bar chart.  Starting at the mean of the first bar, move directly up 2 times the </a:t>
            </a:r>
            <a:r>
              <a:rPr lang="en-US" b="1" dirty="0" err="1"/>
              <a:t>SE</a:t>
            </a:r>
            <a:r>
              <a:rPr lang="en-US" b="1" baseline="-25000" dirty="0" err="1"/>
              <a:t>x</a:t>
            </a:r>
            <a:r>
              <a:rPr lang="en-US" b="1" dirty="0"/>
              <a:t>.  At that point, draw a horizontal line centered over the bar.  Go back to the mean, and move directly down 2 times the </a:t>
            </a:r>
            <a:r>
              <a:rPr lang="en-US" b="1" dirty="0" err="1"/>
              <a:t>SE</a:t>
            </a:r>
            <a:r>
              <a:rPr lang="en-US" b="1" baseline="-25000" dirty="0" err="1"/>
              <a:t>x</a:t>
            </a:r>
            <a:r>
              <a:rPr lang="en-US" b="1" dirty="0"/>
              <a:t>.  Again, draw a horizontal line that is in line with the line you drew above the bar.  Connect the two horizonal lines with a vertical line through their centers.  </a:t>
            </a:r>
          </a:p>
          <a:p>
            <a:r>
              <a:rPr lang="en-US" dirty="0"/>
              <a:t>Repeat the process for the other bars included in the chart.</a:t>
            </a:r>
          </a:p>
          <a:p>
            <a:r>
              <a:rPr lang="en-US" dirty="0"/>
              <a:t>The vertical space between the two horizontal lines represents a 95% confidence interval.  This means that you can be 95% sure that the mean for the entire population falls within this interval.  </a:t>
            </a:r>
          </a:p>
          <a:p>
            <a:r>
              <a:rPr lang="en-US" dirty="0"/>
              <a:t>As a researcher, you may want to use your collected data to compare samples/groups and to determine if the groups are “significantly different”.</a:t>
            </a:r>
          </a:p>
          <a:p>
            <a:endParaRPr lang="en-US" dirty="0"/>
          </a:p>
        </p:txBody>
      </p:sp>
    </p:spTree>
    <p:extLst>
      <p:ext uri="{BB962C8B-B14F-4D97-AF65-F5344CB8AC3E}">
        <p14:creationId xmlns:p14="http://schemas.microsoft.com/office/powerpoint/2010/main" val="48936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07B7-33E8-4071-9C3E-5EC5E076A7EE}"/>
              </a:ext>
            </a:extLst>
          </p:cNvPr>
          <p:cNvSpPr>
            <a:spLocks noGrp="1"/>
          </p:cNvSpPr>
          <p:nvPr>
            <p:ph type="title"/>
          </p:nvPr>
        </p:nvSpPr>
        <p:spPr>
          <a:xfrm>
            <a:off x="838200" y="-139700"/>
            <a:ext cx="10515600" cy="1325563"/>
          </a:xfrm>
        </p:spPr>
        <p:txBody>
          <a:bodyPr/>
          <a:lstStyle/>
          <a:p>
            <a:r>
              <a:rPr lang="en-US" dirty="0"/>
              <a:t>Statistics Review</a:t>
            </a:r>
          </a:p>
        </p:txBody>
      </p:sp>
      <p:sp>
        <p:nvSpPr>
          <p:cNvPr id="3" name="Content Placeholder 2">
            <a:extLst>
              <a:ext uri="{FF2B5EF4-FFF2-40B4-BE49-F238E27FC236}">
                <a16:creationId xmlns:a16="http://schemas.microsoft.com/office/drawing/2014/main" id="{ECB19964-E363-4E9C-B160-7B6207F7A696}"/>
              </a:ext>
            </a:extLst>
          </p:cNvPr>
          <p:cNvSpPr>
            <a:spLocks noGrp="1"/>
          </p:cNvSpPr>
          <p:nvPr>
            <p:ph idx="1"/>
          </p:nvPr>
        </p:nvSpPr>
        <p:spPr>
          <a:xfrm>
            <a:off x="838200" y="805656"/>
            <a:ext cx="10515600" cy="4351338"/>
          </a:xfrm>
        </p:spPr>
        <p:txBody>
          <a:bodyPr>
            <a:normAutofit lnSpcReduction="10000"/>
          </a:bodyPr>
          <a:lstStyle/>
          <a:p>
            <a:r>
              <a:rPr lang="en-US" dirty="0"/>
              <a:t>A </a:t>
            </a:r>
            <a:r>
              <a:rPr lang="en-US" b="1" dirty="0"/>
              <a:t>"significant difference</a:t>
            </a:r>
            <a:r>
              <a:rPr lang="en-US" dirty="0"/>
              <a:t>" means that the results that are seen in the data are most likely not due to chance or sampling error.  In any experiment or observation that involves sampling from a population, there is always the possibility that an observed effect could have occurred due to sampling error alone.  But if a result is "significant,"  the investigator may conclude that the observed effect actually reflects the characteristics of the population rather than just sampling error or chance.  </a:t>
            </a:r>
            <a:br>
              <a:rPr lang="en-US" dirty="0"/>
            </a:br>
            <a:br>
              <a:rPr lang="en-US" dirty="0"/>
            </a:br>
            <a:r>
              <a:rPr lang="en-US" dirty="0"/>
              <a:t>​The standard error bars on a graph can be used to get a sense for whether or not a difference in two groups/samples is significant.  Look for overlap between the error bars:</a:t>
            </a:r>
          </a:p>
          <a:p>
            <a:endParaRPr lang="en-US" dirty="0"/>
          </a:p>
        </p:txBody>
      </p:sp>
      <p:pic>
        <p:nvPicPr>
          <p:cNvPr id="4" name="Picture 3">
            <a:extLst>
              <a:ext uri="{FF2B5EF4-FFF2-40B4-BE49-F238E27FC236}">
                <a16:creationId xmlns:a16="http://schemas.microsoft.com/office/drawing/2014/main" id="{71D0E597-2C84-40B8-B534-29E22FC8D758}"/>
              </a:ext>
            </a:extLst>
          </p:cNvPr>
          <p:cNvPicPr/>
          <p:nvPr/>
        </p:nvPicPr>
        <p:blipFill rotWithShape="1">
          <a:blip r:embed="rId2"/>
          <a:srcRect l="19487" t="47863" r="19487" b="29345"/>
          <a:stretch/>
        </p:blipFill>
        <p:spPr bwMode="auto">
          <a:xfrm>
            <a:off x="2333625" y="4886325"/>
            <a:ext cx="6600825" cy="19716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571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0B319-6822-43D7-BFC5-12A4789B052E}"/>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4EBB6BE8-BDA7-4563-AAA1-B90CB99BA341}"/>
              </a:ext>
            </a:extLst>
          </p:cNvPr>
          <p:cNvSpPr>
            <a:spLocks noGrp="1"/>
          </p:cNvSpPr>
          <p:nvPr>
            <p:ph idx="1"/>
          </p:nvPr>
        </p:nvSpPr>
        <p:spPr/>
        <p:txBody>
          <a:bodyPr/>
          <a:lstStyle/>
          <a:p>
            <a:r>
              <a:rPr lang="en-US" dirty="0"/>
              <a:t>When errors bars overlap quite a bit, it's likely that the difference between the two groups</a:t>
            </a:r>
            <a:r>
              <a:rPr lang="en-US" u="sng" dirty="0"/>
              <a:t> </a:t>
            </a:r>
            <a:r>
              <a:rPr lang="en-US" b="1" u="sng" dirty="0"/>
              <a:t>is not statistically significant</a:t>
            </a:r>
            <a:r>
              <a:rPr lang="en-US" b="1" dirty="0"/>
              <a:t> </a:t>
            </a:r>
            <a:r>
              <a:rPr lang="en-US" dirty="0"/>
              <a:t>and the differences are probably due to chance or sampling error. You must actually perform a statistical test to draw a valid conclusion, </a:t>
            </a:r>
            <a:r>
              <a:rPr lang="en-US" b="1" dirty="0"/>
              <a:t>but in AP Biology you can simply say that if the error bars overlap that the two groups/samples are not statistically different.</a:t>
            </a:r>
            <a:endParaRPr lang="en-US" dirty="0"/>
          </a:p>
          <a:p>
            <a:r>
              <a:rPr lang="en-US" b="1" dirty="0"/>
              <a:t>On the other hand, if there is no overlap between the error bars, the differences between the two groups is likely to be statistically significant</a:t>
            </a:r>
            <a:endParaRPr lang="en-US" dirty="0"/>
          </a:p>
        </p:txBody>
      </p:sp>
    </p:spTree>
    <p:extLst>
      <p:ext uri="{BB962C8B-B14F-4D97-AF65-F5344CB8AC3E}">
        <p14:creationId xmlns:p14="http://schemas.microsoft.com/office/powerpoint/2010/main" val="927912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2A9E-514B-43EA-AB39-15BD70FECBA6}"/>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6C8F408A-79F1-4990-BF86-31569C0F25DD}"/>
              </a:ext>
            </a:extLst>
          </p:cNvPr>
          <p:cNvSpPr>
            <a:spLocks noGrp="1"/>
          </p:cNvSpPr>
          <p:nvPr>
            <p:ph idx="1"/>
          </p:nvPr>
        </p:nvSpPr>
        <p:spPr/>
        <p:txBody>
          <a:bodyPr>
            <a:normAutofit fontScale="62500" lnSpcReduction="20000"/>
          </a:bodyPr>
          <a:lstStyle/>
          <a:p>
            <a:r>
              <a:rPr lang="en-US" dirty="0"/>
              <a:t>A hypothesis is a statement explaining that a causal relationship exists between an underlying factor (variable) and an observable phenomenon.   Often, after making an observation, you might propose some sort of tentative explanation for the phenomenon; this could be called your working hypothesis. Because absolute proof is not possible, </a:t>
            </a:r>
            <a:r>
              <a:rPr lang="en-US" b="1" dirty="0"/>
              <a:t>statistical hypothesis testing</a:t>
            </a:r>
            <a:r>
              <a:rPr lang="en-US" dirty="0"/>
              <a:t> focuses on trying to reject a </a:t>
            </a:r>
            <a:r>
              <a:rPr lang="en-US" b="1" dirty="0"/>
              <a:t>null hypothesis</a:t>
            </a:r>
            <a:r>
              <a:rPr lang="en-US" dirty="0"/>
              <a:t>.</a:t>
            </a:r>
          </a:p>
          <a:p>
            <a:r>
              <a:rPr lang="en-US" dirty="0"/>
              <a:t>A </a:t>
            </a:r>
            <a:r>
              <a:rPr lang="en-US" b="1" dirty="0"/>
              <a:t>null hypothesis (H</a:t>
            </a:r>
            <a:r>
              <a:rPr lang="en-US" b="1" baseline="-25000" dirty="0"/>
              <a:t>0</a:t>
            </a:r>
            <a:r>
              <a:rPr lang="en-US" b="1" dirty="0"/>
              <a:t>)</a:t>
            </a:r>
            <a:r>
              <a:rPr lang="en-US" dirty="0"/>
              <a:t> is a statement explaining that the underlying factor or variable is independent of the observed phenomenon—there is no causal relationship.</a:t>
            </a:r>
          </a:p>
          <a:p>
            <a:r>
              <a:rPr lang="en-US" dirty="0"/>
              <a:t>Stated another way, a null hypothesis (H</a:t>
            </a:r>
            <a:r>
              <a:rPr lang="en-US" baseline="-25000" dirty="0"/>
              <a:t>0)</a:t>
            </a:r>
            <a:r>
              <a:rPr lang="en-US" dirty="0"/>
              <a:t> is usually a statement asserting that there is no difference or no association between variables. The null hypothesis is a tool that makes it possible to use certain statistical tests to figure out if another hypothesis of interest is likely to be accurate or not. For example, if you were testing the idea that sugar makes kids hyperactive, your null hypothesis might be that there is no difference in the amount of time that kids previously given a sugary drink and kids previously given a sugar-substitute drink are able to sit still. After making your observations, you would then perform a statistical test to determine whether or not there is a significant difference between the two groups of kids in terms of time spent sitting still.</a:t>
            </a:r>
          </a:p>
          <a:p>
            <a:r>
              <a:rPr lang="en-US" dirty="0"/>
              <a:t>The </a:t>
            </a:r>
            <a:r>
              <a:rPr lang="en-US" b="1" dirty="0"/>
              <a:t>alternative hypothesis (H</a:t>
            </a:r>
            <a:r>
              <a:rPr lang="en-US" b="1" baseline="-25000" dirty="0"/>
              <a:t>A</a:t>
            </a:r>
            <a:r>
              <a:rPr lang="en-US" b="1" dirty="0"/>
              <a:t>)</a:t>
            </a:r>
            <a:r>
              <a:rPr lang="en-US" dirty="0"/>
              <a:t> to the null hypothesis might be that there is a difference between the two groups of kids in terms of time spent sitting still.  Usually (but not always), an investigator is trying to find an alternative to the null hypothesis—evidence that supports the alternative hypothesis by rejecting the null (based on statistical tests).  If the null hypothesis (that there is no difference between the two groups of kids in terms of time spend sitting still) can be rejected, then that is support for this alternative hypothesis.</a:t>
            </a:r>
          </a:p>
          <a:p>
            <a:endParaRPr lang="en-US" dirty="0"/>
          </a:p>
        </p:txBody>
      </p:sp>
    </p:spTree>
    <p:extLst>
      <p:ext uri="{BB962C8B-B14F-4D97-AF65-F5344CB8AC3E}">
        <p14:creationId xmlns:p14="http://schemas.microsoft.com/office/powerpoint/2010/main" val="719930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9A1C-E722-4FFB-8921-D8966A6BA8C2}"/>
              </a:ext>
            </a:extLst>
          </p:cNvPr>
          <p:cNvSpPr>
            <a:spLocks noGrp="1"/>
          </p:cNvSpPr>
          <p:nvPr>
            <p:ph type="title"/>
          </p:nvPr>
        </p:nvSpPr>
        <p:spPr/>
        <p:txBody>
          <a:bodyPr/>
          <a:lstStyle/>
          <a:p>
            <a:r>
              <a:rPr lang="en-US" dirty="0"/>
              <a:t>Practice Problem Set 1</a:t>
            </a:r>
          </a:p>
        </p:txBody>
      </p:sp>
      <p:sp>
        <p:nvSpPr>
          <p:cNvPr id="3" name="Content Placeholder 2">
            <a:extLst>
              <a:ext uri="{FF2B5EF4-FFF2-40B4-BE49-F238E27FC236}">
                <a16:creationId xmlns:a16="http://schemas.microsoft.com/office/drawing/2014/main" id="{58DCE2C1-5194-4E08-A32B-130853A1E6D9}"/>
              </a:ext>
            </a:extLst>
          </p:cNvPr>
          <p:cNvSpPr>
            <a:spLocks noGrp="1"/>
          </p:cNvSpPr>
          <p:nvPr>
            <p:ph idx="1"/>
          </p:nvPr>
        </p:nvSpPr>
        <p:spPr>
          <a:xfrm>
            <a:off x="838200" y="1431636"/>
            <a:ext cx="10515600" cy="4745327"/>
          </a:xfrm>
        </p:spPr>
        <p:txBody>
          <a:bodyPr>
            <a:normAutofit fontScale="77500" lnSpcReduction="20000"/>
          </a:bodyPr>
          <a:lstStyle/>
          <a:p>
            <a:pPr lvl="0"/>
            <a:r>
              <a:rPr lang="en-US" dirty="0"/>
              <a:t>Three different children had lemonade stands in a small town. The numbers listed below are the number of cups of lemonade sold by each child during each week day (Ex. Child A sold 9 cups on Monday, 10 on Tuesday, 11 on Wednesday, etc.). Statistically analyze their results by answering the questions listed below the data sets (A, B, C).</a:t>
            </a:r>
            <a:br>
              <a:rPr lang="en-US" dirty="0"/>
            </a:br>
            <a:r>
              <a:rPr lang="en-US" dirty="0"/>
              <a:t>A = {9,10,11,7,13} </a:t>
            </a:r>
            <a:br>
              <a:rPr lang="en-US" dirty="0"/>
            </a:br>
            <a:r>
              <a:rPr lang="en-US" dirty="0"/>
              <a:t>B = {14,14,14,17,16} </a:t>
            </a:r>
            <a:br>
              <a:rPr lang="en-US" dirty="0"/>
            </a:br>
            <a:r>
              <a:rPr lang="en-US" dirty="0"/>
              <a:t>C = {1,1,10,19,19} </a:t>
            </a:r>
            <a:br>
              <a:rPr lang="en-US" dirty="0"/>
            </a:br>
            <a:r>
              <a:rPr lang="en-US" dirty="0"/>
              <a:t>a) Calculate the mean of each data set. </a:t>
            </a:r>
            <a:br>
              <a:rPr lang="en-US" dirty="0"/>
            </a:br>
            <a:r>
              <a:rPr lang="en-US" dirty="0"/>
              <a:t>b) Calculate the standard deviation of each data set. </a:t>
            </a:r>
            <a:br>
              <a:rPr lang="en-US" dirty="0"/>
            </a:br>
            <a:r>
              <a:rPr lang="en-US" dirty="0"/>
              <a:t>c) Which set has the largest standard deviation? </a:t>
            </a:r>
            <a:br>
              <a:rPr lang="en-US" dirty="0"/>
            </a:br>
            <a:r>
              <a:rPr lang="en-US" dirty="0"/>
              <a:t>d) What do the standard deviations tell you about the data?</a:t>
            </a:r>
          </a:p>
          <a:p>
            <a:r>
              <a:rPr lang="en-US" dirty="0"/>
              <a:t>e) Calculate the standard error of the mean for each data set.</a:t>
            </a:r>
          </a:p>
          <a:p>
            <a:r>
              <a:rPr lang="en-US" dirty="0"/>
              <a:t>f) Graph the means for the week for each child using a bar graph.  Use error bars (based on the SEM) to depict 95% confidence intervals for each data set. </a:t>
            </a:r>
          </a:p>
          <a:p>
            <a:r>
              <a:rPr lang="en-US" dirty="0"/>
              <a:t>g) Based on the sample means and SEMs, identify the two populations/groups that are most likely to have statistically significant differences in the number of sales.  Justify your answer.</a:t>
            </a:r>
          </a:p>
          <a:p>
            <a:pPr marL="0" indent="0">
              <a:buNone/>
            </a:pPr>
            <a:endParaRPr lang="en-US" dirty="0"/>
          </a:p>
        </p:txBody>
      </p:sp>
    </p:spTree>
    <p:extLst>
      <p:ext uri="{BB962C8B-B14F-4D97-AF65-F5344CB8AC3E}">
        <p14:creationId xmlns:p14="http://schemas.microsoft.com/office/powerpoint/2010/main" val="2073401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3B38-A826-44CA-BB5C-4A0377A0F833}"/>
              </a:ext>
            </a:extLst>
          </p:cNvPr>
          <p:cNvSpPr>
            <a:spLocks noGrp="1"/>
          </p:cNvSpPr>
          <p:nvPr>
            <p:ph type="title"/>
          </p:nvPr>
        </p:nvSpPr>
        <p:spPr>
          <a:xfrm>
            <a:off x="838200" y="365126"/>
            <a:ext cx="10393218" cy="586220"/>
          </a:xfrm>
        </p:spPr>
        <p:txBody>
          <a:bodyPr>
            <a:normAutofit fontScale="90000"/>
          </a:bodyPr>
          <a:lstStyle/>
          <a:p>
            <a:r>
              <a:rPr lang="en-US" dirty="0"/>
              <a:t>Data Set A</a:t>
            </a:r>
          </a:p>
        </p:txBody>
      </p:sp>
      <p:sp>
        <p:nvSpPr>
          <p:cNvPr id="3" name="TextBox 2">
            <a:extLst>
              <a:ext uri="{FF2B5EF4-FFF2-40B4-BE49-F238E27FC236}">
                <a16:creationId xmlns:a16="http://schemas.microsoft.com/office/drawing/2014/main" id="{00AE0074-CAA4-4E81-A09B-98B10B1FF541}"/>
              </a:ext>
            </a:extLst>
          </p:cNvPr>
          <p:cNvSpPr txBox="1"/>
          <p:nvPr/>
        </p:nvSpPr>
        <p:spPr>
          <a:xfrm>
            <a:off x="8834582" y="1414777"/>
            <a:ext cx="3454400" cy="646331"/>
          </a:xfrm>
          <a:prstGeom prst="rect">
            <a:avLst/>
          </a:prstGeom>
          <a:noFill/>
        </p:spPr>
        <p:txBody>
          <a:bodyPr wrap="square" rtlCol="0">
            <a:spAutoFit/>
          </a:bodyPr>
          <a:lstStyle/>
          <a:p>
            <a:r>
              <a:rPr lang="en-US" dirty="0"/>
              <a:t>Standard Deviation=2.24</a:t>
            </a:r>
          </a:p>
          <a:p>
            <a:r>
              <a:rPr lang="en-US" dirty="0"/>
              <a:t>Standard Error of the Mean=1.00</a:t>
            </a:r>
          </a:p>
        </p:txBody>
      </p:sp>
      <p:sp>
        <p:nvSpPr>
          <p:cNvPr id="4" name="TextBox 3">
            <a:extLst>
              <a:ext uri="{FF2B5EF4-FFF2-40B4-BE49-F238E27FC236}">
                <a16:creationId xmlns:a16="http://schemas.microsoft.com/office/drawing/2014/main" id="{51081041-60AB-489A-9057-C50EB42CB08F}"/>
              </a:ext>
            </a:extLst>
          </p:cNvPr>
          <p:cNvSpPr txBox="1"/>
          <p:nvPr/>
        </p:nvSpPr>
        <p:spPr>
          <a:xfrm>
            <a:off x="489527" y="1283855"/>
            <a:ext cx="7786255" cy="1477328"/>
          </a:xfrm>
          <a:prstGeom prst="rect">
            <a:avLst/>
          </a:prstGeom>
          <a:noFill/>
        </p:spPr>
        <p:txBody>
          <a:bodyPr wrap="square" rtlCol="0">
            <a:spAutoFit/>
          </a:bodyPr>
          <a:lstStyle/>
          <a:p>
            <a:pPr marL="342900" indent="-342900">
              <a:buAutoNum type="alphaUcPeriod"/>
            </a:pPr>
            <a:r>
              <a:rPr lang="en-US" b="1" u="sng" dirty="0"/>
              <a:t>Mean of Data set A = (9+10+11+7+13)/5 = 10 </a:t>
            </a:r>
            <a:br>
              <a:rPr lang="en-US" b="1" u="sng" dirty="0"/>
            </a:br>
            <a:r>
              <a:rPr lang="en-US" b="1" u="sng" dirty="0"/>
              <a:t>mean of Data set B = (14+14+14+17+16)/5 = 15</a:t>
            </a:r>
            <a:br>
              <a:rPr lang="en-US" b="1" u="sng" dirty="0"/>
            </a:br>
            <a:r>
              <a:rPr lang="en-US" b="1" u="sng" dirty="0"/>
              <a:t>mean of Data set C = (1+1+10+19+19)/5 = 10 </a:t>
            </a:r>
          </a:p>
          <a:p>
            <a:pPr marL="342900" indent="-342900">
              <a:buAutoNum type="alphaUcPeriod"/>
            </a:pPr>
            <a:endParaRPr lang="en-US" dirty="0"/>
          </a:p>
          <a:p>
            <a:endParaRPr lang="en-US" dirty="0"/>
          </a:p>
        </p:txBody>
      </p:sp>
      <p:graphicFrame>
        <p:nvGraphicFramePr>
          <p:cNvPr id="5" name="Table 4">
            <a:extLst>
              <a:ext uri="{FF2B5EF4-FFF2-40B4-BE49-F238E27FC236}">
                <a16:creationId xmlns:a16="http://schemas.microsoft.com/office/drawing/2014/main" id="{E137C37B-A005-49ED-BC8E-71225E30E08A}"/>
              </a:ext>
            </a:extLst>
          </p:cNvPr>
          <p:cNvGraphicFramePr>
            <a:graphicFrameLocks noGrp="1"/>
          </p:cNvGraphicFramePr>
          <p:nvPr>
            <p:extLst>
              <p:ext uri="{D42A27DB-BD31-4B8C-83A1-F6EECF244321}">
                <p14:modId xmlns:p14="http://schemas.microsoft.com/office/powerpoint/2010/main" val="4052866904"/>
              </p:ext>
            </p:extLst>
          </p:nvPr>
        </p:nvGraphicFramePr>
        <p:xfrm>
          <a:off x="285173" y="2689484"/>
          <a:ext cx="8839200" cy="420624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4114457444"/>
                    </a:ext>
                  </a:extLst>
                </a:gridCol>
                <a:gridCol w="2946400">
                  <a:extLst>
                    <a:ext uri="{9D8B030D-6E8A-4147-A177-3AD203B41FA5}">
                      <a16:colId xmlns:a16="http://schemas.microsoft.com/office/drawing/2014/main" val="1386491580"/>
                    </a:ext>
                  </a:extLst>
                </a:gridCol>
                <a:gridCol w="2946400">
                  <a:extLst>
                    <a:ext uri="{9D8B030D-6E8A-4147-A177-3AD203B41FA5}">
                      <a16:colId xmlns:a16="http://schemas.microsoft.com/office/drawing/2014/main" val="1248803511"/>
                    </a:ext>
                  </a:extLst>
                </a:gridCol>
              </a:tblGrid>
              <a:tr h="695960">
                <a:tc>
                  <a:txBody>
                    <a:bodyPr/>
                    <a:lstStyle/>
                    <a:p>
                      <a:r>
                        <a:rPr lang="en-US" dirty="0">
                          <a:solidFill>
                            <a:sysClr val="windowText" lastClr="000000"/>
                          </a:solidFill>
                        </a:rPr>
                        <a:t>X</a:t>
                      </a:r>
                      <a:r>
                        <a:rPr lang="en-US" baseline="-25000" dirty="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178223"/>
                  </a:ext>
                </a:extLst>
              </a:tr>
              <a:tr h="726440">
                <a:tc>
                  <a:txBody>
                    <a:bodyPr/>
                    <a:lstStyle/>
                    <a:p>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331816"/>
                  </a:ext>
                </a:extLst>
              </a:tr>
              <a:tr h="695960">
                <a:tc>
                  <a:txBody>
                    <a:bodyPr/>
                    <a:lstStyle/>
                    <a:p>
                      <a:r>
                        <a:rPr lang="en-US"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306686"/>
                  </a:ext>
                </a:extLst>
              </a:tr>
              <a:tr h="695960">
                <a:tc>
                  <a:txBody>
                    <a:bodyPr/>
                    <a:lstStyle/>
                    <a:p>
                      <a:r>
                        <a:rPr lang="en-US" dirty="0">
                          <a:solidFill>
                            <a:sysClr val="windowText" lastClr="000000"/>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100831"/>
                  </a:ext>
                </a:extLst>
              </a:tr>
              <a:tr h="695960">
                <a:tc>
                  <a:txBody>
                    <a:bodyPr/>
                    <a:lstStyle/>
                    <a:p>
                      <a:r>
                        <a:rPr lang="en-US" dirty="0">
                          <a:solidFill>
                            <a:sysClr val="windowText" lastClr="000000"/>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045932"/>
                  </a:ext>
                </a:extLst>
              </a:tr>
              <a:tr h="695960">
                <a:tc>
                  <a:txBody>
                    <a:bodyPr/>
                    <a:lstStyle/>
                    <a:p>
                      <a:r>
                        <a:rPr lang="en-US" dirty="0">
                          <a:solidFill>
                            <a:sysClr val="windowText" lastClr="000000"/>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592404"/>
                  </a:ext>
                </a:extLst>
              </a:tr>
            </a:tbl>
          </a:graphicData>
        </a:graphic>
      </p:graphicFrame>
      <p:pic>
        <p:nvPicPr>
          <p:cNvPr id="6" name="Picture 2">
            <a:extLst>
              <a:ext uri="{FF2B5EF4-FFF2-40B4-BE49-F238E27FC236}">
                <a16:creationId xmlns:a16="http://schemas.microsoft.com/office/drawing/2014/main" id="{3435B8DD-6CDB-49D1-97E7-57A3110D0D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2004" b="61972"/>
          <a:stretch/>
        </p:blipFill>
        <p:spPr bwMode="auto">
          <a:xfrm>
            <a:off x="3980873" y="2689484"/>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904A007A-FD89-46DF-9210-9841A925B4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1365" b="61972"/>
          <a:stretch/>
        </p:blipFill>
        <p:spPr bwMode="auto">
          <a:xfrm>
            <a:off x="6763329" y="2725334"/>
            <a:ext cx="1752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C7790866-B6EB-4B9D-A381-10099AC19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0" t="32025" r="90721" b="59024"/>
          <a:stretch/>
        </p:blipFill>
        <p:spPr bwMode="auto">
          <a:xfrm>
            <a:off x="5827792" y="502425"/>
            <a:ext cx="3006790" cy="185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B6195CA8-DBE1-45B9-9544-3E6988189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22661" r="92004" b="68802"/>
          <a:stretch/>
        </p:blipFill>
        <p:spPr bwMode="auto">
          <a:xfrm>
            <a:off x="9124373" y="3611418"/>
            <a:ext cx="2809725" cy="196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435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5CD8-E547-41FD-8F86-8EAA76766A5E}"/>
              </a:ext>
            </a:extLst>
          </p:cNvPr>
          <p:cNvSpPr txBox="1">
            <a:spLocks/>
          </p:cNvSpPr>
          <p:nvPr/>
        </p:nvSpPr>
        <p:spPr>
          <a:xfrm>
            <a:off x="838200" y="365126"/>
            <a:ext cx="10393218" cy="58622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Data Set B</a:t>
            </a:r>
          </a:p>
        </p:txBody>
      </p:sp>
      <p:sp>
        <p:nvSpPr>
          <p:cNvPr id="3" name="TextBox 2">
            <a:extLst>
              <a:ext uri="{FF2B5EF4-FFF2-40B4-BE49-F238E27FC236}">
                <a16:creationId xmlns:a16="http://schemas.microsoft.com/office/drawing/2014/main" id="{BA0D5911-3938-4AF1-B5C0-F6A8DFD220D1}"/>
              </a:ext>
            </a:extLst>
          </p:cNvPr>
          <p:cNvSpPr txBox="1"/>
          <p:nvPr/>
        </p:nvSpPr>
        <p:spPr>
          <a:xfrm>
            <a:off x="8834582" y="1414777"/>
            <a:ext cx="3454400" cy="646331"/>
          </a:xfrm>
          <a:prstGeom prst="rect">
            <a:avLst/>
          </a:prstGeom>
          <a:noFill/>
        </p:spPr>
        <p:txBody>
          <a:bodyPr wrap="square" rtlCol="0">
            <a:spAutoFit/>
          </a:bodyPr>
          <a:lstStyle/>
          <a:p>
            <a:r>
              <a:rPr lang="en-US" dirty="0"/>
              <a:t>Standard Deviation=1.41</a:t>
            </a:r>
          </a:p>
          <a:p>
            <a:r>
              <a:rPr lang="en-US" dirty="0"/>
              <a:t>Standard Error of the Mean=0.63</a:t>
            </a:r>
          </a:p>
        </p:txBody>
      </p:sp>
      <p:sp>
        <p:nvSpPr>
          <p:cNvPr id="4" name="TextBox 3">
            <a:extLst>
              <a:ext uri="{FF2B5EF4-FFF2-40B4-BE49-F238E27FC236}">
                <a16:creationId xmlns:a16="http://schemas.microsoft.com/office/drawing/2014/main" id="{AC51E75E-FEDC-4FCF-875D-3DB2EF9CB56C}"/>
              </a:ext>
            </a:extLst>
          </p:cNvPr>
          <p:cNvSpPr txBox="1"/>
          <p:nvPr/>
        </p:nvSpPr>
        <p:spPr>
          <a:xfrm>
            <a:off x="489527" y="1283855"/>
            <a:ext cx="7786255" cy="1477328"/>
          </a:xfrm>
          <a:prstGeom prst="rect">
            <a:avLst/>
          </a:prstGeom>
          <a:noFill/>
        </p:spPr>
        <p:txBody>
          <a:bodyPr wrap="square" rtlCol="0">
            <a:spAutoFit/>
          </a:bodyPr>
          <a:lstStyle/>
          <a:p>
            <a:pPr marL="342900" indent="-342900">
              <a:buAutoNum type="alphaUcPeriod"/>
            </a:pPr>
            <a:r>
              <a:rPr lang="en-US" b="1" u="sng" dirty="0"/>
              <a:t>Mean of Data set A = (9+10+11+7+13)/5 = 10 </a:t>
            </a:r>
            <a:br>
              <a:rPr lang="en-US" b="1" u="sng" dirty="0"/>
            </a:br>
            <a:r>
              <a:rPr lang="en-US" b="1" u="sng" dirty="0"/>
              <a:t>mean of Data set B = (14+14+14+17+16)/5 = 15</a:t>
            </a:r>
            <a:br>
              <a:rPr lang="en-US" b="1" u="sng" dirty="0"/>
            </a:br>
            <a:r>
              <a:rPr lang="en-US" b="1" u="sng" dirty="0"/>
              <a:t>mean of Data set C = (1+1+10+19+19)/5 = 10 </a:t>
            </a:r>
          </a:p>
          <a:p>
            <a:pPr marL="342900" indent="-342900">
              <a:buAutoNum type="alphaUcPeriod"/>
            </a:pPr>
            <a:endParaRPr lang="en-US" dirty="0"/>
          </a:p>
          <a:p>
            <a:endParaRPr lang="en-US" dirty="0"/>
          </a:p>
        </p:txBody>
      </p:sp>
      <p:graphicFrame>
        <p:nvGraphicFramePr>
          <p:cNvPr id="5" name="Table 4">
            <a:extLst>
              <a:ext uri="{FF2B5EF4-FFF2-40B4-BE49-F238E27FC236}">
                <a16:creationId xmlns:a16="http://schemas.microsoft.com/office/drawing/2014/main" id="{86068039-C329-4170-8BDA-B1C19AF3460F}"/>
              </a:ext>
            </a:extLst>
          </p:cNvPr>
          <p:cNvGraphicFramePr>
            <a:graphicFrameLocks noGrp="1"/>
          </p:cNvGraphicFramePr>
          <p:nvPr>
            <p:extLst>
              <p:ext uri="{D42A27DB-BD31-4B8C-83A1-F6EECF244321}">
                <p14:modId xmlns:p14="http://schemas.microsoft.com/office/powerpoint/2010/main" val="1030028026"/>
              </p:ext>
            </p:extLst>
          </p:nvPr>
        </p:nvGraphicFramePr>
        <p:xfrm>
          <a:off x="285173" y="2689484"/>
          <a:ext cx="8839200" cy="420624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4114457444"/>
                    </a:ext>
                  </a:extLst>
                </a:gridCol>
                <a:gridCol w="2946400">
                  <a:extLst>
                    <a:ext uri="{9D8B030D-6E8A-4147-A177-3AD203B41FA5}">
                      <a16:colId xmlns:a16="http://schemas.microsoft.com/office/drawing/2014/main" val="1386491580"/>
                    </a:ext>
                  </a:extLst>
                </a:gridCol>
                <a:gridCol w="2946400">
                  <a:extLst>
                    <a:ext uri="{9D8B030D-6E8A-4147-A177-3AD203B41FA5}">
                      <a16:colId xmlns:a16="http://schemas.microsoft.com/office/drawing/2014/main" val="1248803511"/>
                    </a:ext>
                  </a:extLst>
                </a:gridCol>
              </a:tblGrid>
              <a:tr h="695960">
                <a:tc>
                  <a:txBody>
                    <a:bodyPr/>
                    <a:lstStyle/>
                    <a:p>
                      <a:r>
                        <a:rPr lang="en-US" dirty="0">
                          <a:solidFill>
                            <a:sysClr val="windowText" lastClr="000000"/>
                          </a:solidFill>
                        </a:rPr>
                        <a:t>X</a:t>
                      </a:r>
                      <a:r>
                        <a:rPr lang="en-US" baseline="-25000" dirty="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178223"/>
                  </a:ext>
                </a:extLst>
              </a:tr>
              <a:tr h="726440">
                <a:tc>
                  <a:txBody>
                    <a:bodyPr/>
                    <a:lstStyle/>
                    <a:p>
                      <a:r>
                        <a:rPr lang="en-US" dirty="0">
                          <a:solidFill>
                            <a:sysClr val="windowText" lastClr="000000"/>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331816"/>
                  </a:ext>
                </a:extLst>
              </a:tr>
              <a:tr h="695960">
                <a:tc>
                  <a:txBody>
                    <a:bodyPr/>
                    <a:lstStyle/>
                    <a:p>
                      <a:r>
                        <a:rPr lang="en-US" dirty="0">
                          <a:solidFill>
                            <a:sysClr val="windowText" lastClr="000000"/>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306686"/>
                  </a:ext>
                </a:extLst>
              </a:tr>
              <a:tr h="695960">
                <a:tc>
                  <a:txBody>
                    <a:bodyPr/>
                    <a:lstStyle/>
                    <a:p>
                      <a:r>
                        <a:rPr lang="en-US" dirty="0">
                          <a:solidFill>
                            <a:sysClr val="windowText" lastClr="000000"/>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100831"/>
                  </a:ext>
                </a:extLst>
              </a:tr>
              <a:tr h="695960">
                <a:tc>
                  <a:txBody>
                    <a:bodyPr/>
                    <a:lstStyle/>
                    <a:p>
                      <a:r>
                        <a:rPr lang="en-US" dirty="0">
                          <a:solidFill>
                            <a:sysClr val="windowText" lastClr="000000"/>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045932"/>
                  </a:ext>
                </a:extLst>
              </a:tr>
              <a:tr h="695960">
                <a:tc>
                  <a:txBody>
                    <a:bodyPr/>
                    <a:lstStyle/>
                    <a:p>
                      <a:r>
                        <a:rPr lang="en-US" dirty="0">
                          <a:solidFill>
                            <a:sysClr val="windowText" lastClr="000000"/>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592404"/>
                  </a:ext>
                </a:extLst>
              </a:tr>
            </a:tbl>
          </a:graphicData>
        </a:graphic>
      </p:graphicFrame>
      <p:pic>
        <p:nvPicPr>
          <p:cNvPr id="6" name="Picture 2">
            <a:extLst>
              <a:ext uri="{FF2B5EF4-FFF2-40B4-BE49-F238E27FC236}">
                <a16:creationId xmlns:a16="http://schemas.microsoft.com/office/drawing/2014/main" id="{6D595CF4-C121-43A4-8164-C43FDB221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2004" b="61972"/>
          <a:stretch/>
        </p:blipFill>
        <p:spPr bwMode="auto">
          <a:xfrm>
            <a:off x="3980873" y="2689484"/>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E69F9C84-F122-4F1B-877E-4E3E403780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1365" b="61972"/>
          <a:stretch/>
        </p:blipFill>
        <p:spPr bwMode="auto">
          <a:xfrm>
            <a:off x="6763329" y="2725334"/>
            <a:ext cx="1752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55779900-42CF-480B-95B8-7F8D0841D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0" t="32025" r="90721" b="59024"/>
          <a:stretch/>
        </p:blipFill>
        <p:spPr bwMode="auto">
          <a:xfrm>
            <a:off x="5827792" y="502425"/>
            <a:ext cx="3006790" cy="185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02394F65-75C9-47E5-8FD7-7D9EC31F73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22661" r="92004" b="68802"/>
          <a:stretch/>
        </p:blipFill>
        <p:spPr bwMode="auto">
          <a:xfrm>
            <a:off x="9124373" y="3611418"/>
            <a:ext cx="2809725" cy="196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901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CC1F-820B-40C8-911D-EC4D8A1B53AA}"/>
              </a:ext>
            </a:extLst>
          </p:cNvPr>
          <p:cNvSpPr txBox="1">
            <a:spLocks/>
          </p:cNvSpPr>
          <p:nvPr/>
        </p:nvSpPr>
        <p:spPr>
          <a:xfrm>
            <a:off x="838200" y="365126"/>
            <a:ext cx="10393218" cy="58622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Data Set C</a:t>
            </a:r>
          </a:p>
        </p:txBody>
      </p:sp>
      <p:sp>
        <p:nvSpPr>
          <p:cNvPr id="3" name="TextBox 2">
            <a:extLst>
              <a:ext uri="{FF2B5EF4-FFF2-40B4-BE49-F238E27FC236}">
                <a16:creationId xmlns:a16="http://schemas.microsoft.com/office/drawing/2014/main" id="{C19A388F-7965-4354-B6DB-9234114B933F}"/>
              </a:ext>
            </a:extLst>
          </p:cNvPr>
          <p:cNvSpPr txBox="1"/>
          <p:nvPr/>
        </p:nvSpPr>
        <p:spPr>
          <a:xfrm>
            <a:off x="8834582" y="1414777"/>
            <a:ext cx="3454400" cy="646331"/>
          </a:xfrm>
          <a:prstGeom prst="rect">
            <a:avLst/>
          </a:prstGeom>
          <a:noFill/>
        </p:spPr>
        <p:txBody>
          <a:bodyPr wrap="square" rtlCol="0">
            <a:spAutoFit/>
          </a:bodyPr>
          <a:lstStyle/>
          <a:p>
            <a:r>
              <a:rPr lang="en-US" dirty="0"/>
              <a:t>Standard Deviation=9.00</a:t>
            </a:r>
          </a:p>
          <a:p>
            <a:r>
              <a:rPr lang="en-US" dirty="0"/>
              <a:t>Standard Error of the Mean=4.50</a:t>
            </a:r>
          </a:p>
        </p:txBody>
      </p:sp>
      <p:sp>
        <p:nvSpPr>
          <p:cNvPr id="4" name="TextBox 3">
            <a:extLst>
              <a:ext uri="{FF2B5EF4-FFF2-40B4-BE49-F238E27FC236}">
                <a16:creationId xmlns:a16="http://schemas.microsoft.com/office/drawing/2014/main" id="{1B8234E6-01EC-4505-8FA6-857E0DD642D7}"/>
              </a:ext>
            </a:extLst>
          </p:cNvPr>
          <p:cNvSpPr txBox="1"/>
          <p:nvPr/>
        </p:nvSpPr>
        <p:spPr>
          <a:xfrm>
            <a:off x="489527" y="1283855"/>
            <a:ext cx="7786255" cy="1477328"/>
          </a:xfrm>
          <a:prstGeom prst="rect">
            <a:avLst/>
          </a:prstGeom>
          <a:noFill/>
        </p:spPr>
        <p:txBody>
          <a:bodyPr wrap="square" rtlCol="0">
            <a:spAutoFit/>
          </a:bodyPr>
          <a:lstStyle/>
          <a:p>
            <a:pPr marL="342900" indent="-342900">
              <a:buAutoNum type="alphaUcPeriod"/>
            </a:pPr>
            <a:r>
              <a:rPr lang="en-US" b="1" u="sng" dirty="0"/>
              <a:t>Mean of Data set A = (9+10+11+7+13)/5 = 10 </a:t>
            </a:r>
            <a:br>
              <a:rPr lang="en-US" b="1" u="sng" dirty="0"/>
            </a:br>
            <a:r>
              <a:rPr lang="en-US" b="1" u="sng" dirty="0"/>
              <a:t>mean of Data set B = (14+14+14+17+16)/5 = 15 </a:t>
            </a:r>
            <a:br>
              <a:rPr lang="en-US" b="1" u="sng" dirty="0"/>
            </a:br>
            <a:r>
              <a:rPr lang="en-US" b="1" u="sng" dirty="0"/>
              <a:t>mean of Data set C = (1+1+10+19+19)/5 = 10 </a:t>
            </a:r>
          </a:p>
          <a:p>
            <a:pPr marL="342900" indent="-342900">
              <a:buAutoNum type="alphaUcPeriod"/>
            </a:pPr>
            <a:endParaRPr lang="en-US" dirty="0"/>
          </a:p>
          <a:p>
            <a:endParaRPr lang="en-US" dirty="0"/>
          </a:p>
        </p:txBody>
      </p:sp>
      <p:graphicFrame>
        <p:nvGraphicFramePr>
          <p:cNvPr id="5" name="Table 4">
            <a:extLst>
              <a:ext uri="{FF2B5EF4-FFF2-40B4-BE49-F238E27FC236}">
                <a16:creationId xmlns:a16="http://schemas.microsoft.com/office/drawing/2014/main" id="{24CD3D1E-06DA-4D25-81B9-E72D4E5A5EFF}"/>
              </a:ext>
            </a:extLst>
          </p:cNvPr>
          <p:cNvGraphicFramePr>
            <a:graphicFrameLocks noGrp="1"/>
          </p:cNvGraphicFramePr>
          <p:nvPr>
            <p:extLst>
              <p:ext uri="{D42A27DB-BD31-4B8C-83A1-F6EECF244321}">
                <p14:modId xmlns:p14="http://schemas.microsoft.com/office/powerpoint/2010/main" val="3126931665"/>
              </p:ext>
            </p:extLst>
          </p:nvPr>
        </p:nvGraphicFramePr>
        <p:xfrm>
          <a:off x="285173" y="2689484"/>
          <a:ext cx="8839200" cy="420624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4114457444"/>
                    </a:ext>
                  </a:extLst>
                </a:gridCol>
                <a:gridCol w="2946400">
                  <a:extLst>
                    <a:ext uri="{9D8B030D-6E8A-4147-A177-3AD203B41FA5}">
                      <a16:colId xmlns:a16="http://schemas.microsoft.com/office/drawing/2014/main" val="1386491580"/>
                    </a:ext>
                  </a:extLst>
                </a:gridCol>
                <a:gridCol w="2946400">
                  <a:extLst>
                    <a:ext uri="{9D8B030D-6E8A-4147-A177-3AD203B41FA5}">
                      <a16:colId xmlns:a16="http://schemas.microsoft.com/office/drawing/2014/main" val="1248803511"/>
                    </a:ext>
                  </a:extLst>
                </a:gridCol>
              </a:tblGrid>
              <a:tr h="695960">
                <a:tc>
                  <a:txBody>
                    <a:bodyPr/>
                    <a:lstStyle/>
                    <a:p>
                      <a:r>
                        <a:rPr lang="en-US" dirty="0">
                          <a:solidFill>
                            <a:sysClr val="windowText" lastClr="000000"/>
                          </a:solidFill>
                        </a:rPr>
                        <a:t>X</a:t>
                      </a:r>
                      <a:r>
                        <a:rPr lang="en-US" baseline="-25000" dirty="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4178223"/>
                  </a:ext>
                </a:extLst>
              </a:tr>
              <a:tr h="726440">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a:t>
                      </a:r>
                    </a:p>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331816"/>
                  </a:ext>
                </a:extLst>
              </a:tr>
              <a:tr h="695960">
                <a:tc>
                  <a:txBody>
                    <a:bodyPr/>
                    <a:lstStyle/>
                    <a:p>
                      <a:r>
                        <a:rPr lang="en-US" dirty="0">
                          <a:solidFill>
                            <a:sysClr val="windowText" lastClr="0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306686"/>
                  </a:ext>
                </a:extLst>
              </a:tr>
              <a:tr h="695960">
                <a:tc>
                  <a:txBody>
                    <a:bodyPr/>
                    <a:lstStyle/>
                    <a:p>
                      <a:r>
                        <a:rPr lang="en-US" dirty="0">
                          <a:solidFill>
                            <a:sysClr val="windowText" lastClr="00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0100831"/>
                  </a:ext>
                </a:extLst>
              </a:tr>
              <a:tr h="695960">
                <a:tc>
                  <a:txBody>
                    <a:bodyPr/>
                    <a:lstStyle/>
                    <a:p>
                      <a:r>
                        <a:rPr lang="en-US" dirty="0">
                          <a:solidFill>
                            <a:sysClr val="windowText" lastClr="000000"/>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6045932"/>
                  </a:ext>
                </a:extLst>
              </a:tr>
              <a:tr h="695960">
                <a:tc>
                  <a:txBody>
                    <a:bodyPr/>
                    <a:lstStyle/>
                    <a:p>
                      <a:r>
                        <a:rPr lang="en-US" dirty="0">
                          <a:solidFill>
                            <a:sysClr val="windowText" lastClr="000000"/>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3592404"/>
                  </a:ext>
                </a:extLst>
              </a:tr>
            </a:tbl>
          </a:graphicData>
        </a:graphic>
      </p:graphicFrame>
      <p:pic>
        <p:nvPicPr>
          <p:cNvPr id="6" name="Picture 2">
            <a:extLst>
              <a:ext uri="{FF2B5EF4-FFF2-40B4-BE49-F238E27FC236}">
                <a16:creationId xmlns:a16="http://schemas.microsoft.com/office/drawing/2014/main" id="{6BD4C90E-F81E-4DE8-8569-2EBBC3120C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2004" b="61972"/>
          <a:stretch/>
        </p:blipFill>
        <p:spPr bwMode="auto">
          <a:xfrm>
            <a:off x="3980873" y="2689484"/>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a:extLst>
              <a:ext uri="{FF2B5EF4-FFF2-40B4-BE49-F238E27FC236}">
                <a16:creationId xmlns:a16="http://schemas.microsoft.com/office/drawing/2014/main" id="{F40FD177-0020-4773-8D82-F66A0CDC45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1365" b="61972"/>
          <a:stretch/>
        </p:blipFill>
        <p:spPr bwMode="auto">
          <a:xfrm>
            <a:off x="6763329" y="2725334"/>
            <a:ext cx="1752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33DAB3A7-7139-4DF8-8D0F-3A88D35C6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0" t="32025" r="90721" b="59024"/>
          <a:stretch/>
        </p:blipFill>
        <p:spPr bwMode="auto">
          <a:xfrm>
            <a:off x="5827792" y="502425"/>
            <a:ext cx="3006790" cy="185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30E233CF-CCC8-4493-93E3-A8DBC5248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22661" r="92004" b="68802"/>
          <a:stretch/>
        </p:blipFill>
        <p:spPr bwMode="auto">
          <a:xfrm>
            <a:off x="9124373" y="3611418"/>
            <a:ext cx="2809725" cy="196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2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1D96-C712-4CA7-AA54-D4B653834A18}"/>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0C51E760-264D-4D77-AAA6-B45A86DBC2CB}"/>
              </a:ext>
            </a:extLst>
          </p:cNvPr>
          <p:cNvSpPr>
            <a:spLocks noGrp="1"/>
          </p:cNvSpPr>
          <p:nvPr>
            <p:ph idx="1"/>
          </p:nvPr>
        </p:nvSpPr>
        <p:spPr>
          <a:xfrm>
            <a:off x="0" y="1293962"/>
            <a:ext cx="11353800" cy="5503653"/>
          </a:xfrm>
        </p:spPr>
        <p:txBody>
          <a:bodyPr>
            <a:normAutofit fontScale="47500" lnSpcReduction="20000"/>
          </a:bodyPr>
          <a:lstStyle/>
          <a:p>
            <a:r>
              <a:rPr lang="en-US" dirty="0"/>
              <a:t>The </a:t>
            </a:r>
            <a:r>
              <a:rPr lang="en-US" b="1" dirty="0"/>
              <a:t>Scientific Method</a:t>
            </a:r>
          </a:p>
          <a:p>
            <a:r>
              <a:rPr lang="en-US" dirty="0"/>
              <a:t>This is a </a:t>
            </a:r>
            <a:r>
              <a:rPr lang="en-US" i="1" dirty="0"/>
              <a:t>series of steps</a:t>
            </a:r>
            <a:r>
              <a:rPr lang="en-US" dirty="0"/>
              <a:t> followed to </a:t>
            </a:r>
            <a:r>
              <a:rPr lang="en-US" i="1" dirty="0"/>
              <a:t>solve problems</a:t>
            </a:r>
            <a:r>
              <a:rPr lang="en-US" dirty="0"/>
              <a:t>. The steps are not always the same for each question you are researching and may not be followed in a linear pattern.   The scientific method might better be illustrated by the diagram included below:</a:t>
            </a:r>
          </a:p>
          <a:p>
            <a:r>
              <a:rPr lang="en-US" b="1" dirty="0"/>
              <a:t>Step 1:  State your Problem/Question</a:t>
            </a:r>
            <a:endParaRPr lang="en-US" dirty="0"/>
          </a:p>
          <a:p>
            <a:r>
              <a:rPr lang="en-US" dirty="0"/>
              <a:t>1. Develop a question or problem that </a:t>
            </a:r>
            <a:r>
              <a:rPr lang="en-US" i="1" dirty="0"/>
              <a:t>can be solved through experimentation</a:t>
            </a:r>
            <a:r>
              <a:rPr lang="en-US" dirty="0"/>
              <a:t>.</a:t>
            </a:r>
          </a:p>
          <a:p>
            <a:r>
              <a:rPr lang="en-US" dirty="0"/>
              <a:t>  2. Make sure it is something that interests you.</a:t>
            </a:r>
          </a:p>
          <a:p>
            <a:r>
              <a:rPr lang="en-US" b="1" dirty="0"/>
              <a:t>Step 2</a:t>
            </a:r>
            <a:r>
              <a:rPr lang="en-US" dirty="0"/>
              <a:t>:  </a:t>
            </a:r>
            <a:r>
              <a:rPr lang="en-US" b="1" dirty="0"/>
              <a:t>Make Observations/Do Research</a:t>
            </a:r>
            <a:endParaRPr lang="en-US" dirty="0"/>
          </a:p>
          <a:p>
            <a:r>
              <a:rPr lang="en-US" dirty="0"/>
              <a:t>  1. Make observations – the act of </a:t>
            </a:r>
            <a:r>
              <a:rPr lang="en-US" i="1" dirty="0"/>
              <a:t>seeing</a:t>
            </a:r>
            <a:r>
              <a:rPr lang="en-US" dirty="0"/>
              <a:t> an object or an event and </a:t>
            </a:r>
            <a:r>
              <a:rPr lang="en-US" i="1" dirty="0"/>
              <a:t>noting</a:t>
            </a:r>
            <a:r>
              <a:rPr lang="en-US" dirty="0"/>
              <a:t> the physical characteristics or points in  </a:t>
            </a:r>
          </a:p>
          <a:p>
            <a:r>
              <a:rPr lang="en-US" dirty="0"/>
              <a:t>      the event. Observation is an extension of our </a:t>
            </a:r>
            <a:r>
              <a:rPr lang="en-US" i="1" dirty="0"/>
              <a:t>senses</a:t>
            </a:r>
            <a:r>
              <a:rPr lang="en-US" dirty="0"/>
              <a:t>; when we observe, we </a:t>
            </a:r>
            <a:r>
              <a:rPr lang="en-US" i="1" dirty="0"/>
              <a:t>record what is seen, smelled, </a:t>
            </a:r>
            <a:endParaRPr lang="en-US" dirty="0"/>
          </a:p>
          <a:p>
            <a:r>
              <a:rPr lang="en-US" i="1" dirty="0"/>
              <a:t>      tasted, heard, and touched.</a:t>
            </a:r>
            <a:endParaRPr lang="en-US" dirty="0"/>
          </a:p>
          <a:p>
            <a:pPr lvl="0"/>
            <a:r>
              <a:rPr lang="en-US" b="1" dirty="0"/>
              <a:t>a.  Qualitative observations </a:t>
            </a:r>
            <a:r>
              <a:rPr lang="en-US" dirty="0"/>
              <a:t>- These </a:t>
            </a:r>
            <a:r>
              <a:rPr lang="en-US" i="1" dirty="0"/>
              <a:t>describe </a:t>
            </a:r>
            <a:r>
              <a:rPr lang="en-US" dirty="0"/>
              <a:t>an object’s characteristics, properties, or attributes. (For example, in the state, “The apple is red,” red is a qualitative observation of the apple’s appearance.)</a:t>
            </a:r>
          </a:p>
          <a:p>
            <a:r>
              <a:rPr lang="en-US" dirty="0"/>
              <a:t>b. </a:t>
            </a:r>
            <a:r>
              <a:rPr lang="en-US" b="1" dirty="0"/>
              <a:t>Quantitative observations</a:t>
            </a:r>
            <a:r>
              <a:rPr lang="en-US" dirty="0"/>
              <a:t> – These involve a </a:t>
            </a:r>
            <a:r>
              <a:rPr lang="en-US" i="1" dirty="0"/>
              <a:t>quantity or an amount</a:t>
            </a:r>
            <a:r>
              <a:rPr lang="en-US" dirty="0"/>
              <a:t>. (In the statement, </a:t>
            </a:r>
          </a:p>
          <a:p>
            <a:r>
              <a:rPr lang="en-US" dirty="0"/>
              <a:t>“The apple weighs 125 grams,” 125 grams is a quantitative observation of the apple’s appearance.)  Quantitative data refers to numerical or measured data.</a:t>
            </a:r>
          </a:p>
          <a:p>
            <a:r>
              <a:rPr lang="en-US" dirty="0"/>
              <a:t>c. </a:t>
            </a:r>
            <a:r>
              <a:rPr lang="en-US" b="1" dirty="0"/>
              <a:t> Inferences</a:t>
            </a:r>
            <a:r>
              <a:rPr lang="en-US" dirty="0"/>
              <a:t> – </a:t>
            </a:r>
            <a:r>
              <a:rPr lang="en-US" i="1" dirty="0"/>
              <a:t>conclusions based on observations</a:t>
            </a:r>
            <a:r>
              <a:rPr lang="en-US" dirty="0"/>
              <a:t>. Inferences go beyond what we </a:t>
            </a:r>
          </a:p>
          <a:p>
            <a:r>
              <a:rPr lang="en-US" dirty="0"/>
              <a:t>can directly sense.  (Example: You make an inference when you use clues from a story to figure out something the author </a:t>
            </a:r>
            <a:r>
              <a:rPr lang="en-US" i="1" dirty="0"/>
              <a:t>doesn’t</a:t>
            </a:r>
            <a:r>
              <a:rPr lang="en-US" dirty="0"/>
              <a:t> tell you.)</a:t>
            </a:r>
          </a:p>
          <a:p>
            <a:r>
              <a:rPr lang="en-US" dirty="0"/>
              <a:t>d. </a:t>
            </a:r>
            <a:r>
              <a:rPr lang="en-US" b="1" dirty="0"/>
              <a:t> Predictions-</a:t>
            </a:r>
            <a:r>
              <a:rPr lang="en-US" dirty="0"/>
              <a:t> using observations, inferences, and/or trends in data to predict what will happen in the </a:t>
            </a:r>
          </a:p>
          <a:p>
            <a:r>
              <a:rPr lang="en-US" dirty="0"/>
              <a:t>              </a:t>
            </a:r>
            <a:r>
              <a:rPr lang="en-US" i="1" dirty="0"/>
              <a:t>future</a:t>
            </a:r>
            <a:r>
              <a:rPr lang="en-US" dirty="0"/>
              <a:t>. </a:t>
            </a:r>
          </a:p>
          <a:p>
            <a:r>
              <a:rPr lang="en-US" dirty="0"/>
              <a:t>(Example: If, on a sunny day, you observe a massive line of dark clouds quickly advancing, what prediction can you make?)</a:t>
            </a:r>
          </a:p>
          <a:p>
            <a:r>
              <a:rPr lang="en-US" dirty="0"/>
              <a:t>   2.  Do research – In this step, we are talking about doing literature research, not lab-based research.  Scientists should read about the research that has already been done on the topic by searching the Internet and scientific journals.  Good quality research helps in developing an excellent hypothesis.</a:t>
            </a:r>
          </a:p>
          <a:p>
            <a:endParaRPr lang="en-US" b="1" dirty="0"/>
          </a:p>
          <a:p>
            <a:endParaRPr lang="en-US" dirty="0"/>
          </a:p>
        </p:txBody>
      </p:sp>
    </p:spTree>
    <p:extLst>
      <p:ext uri="{BB962C8B-B14F-4D97-AF65-F5344CB8AC3E}">
        <p14:creationId xmlns:p14="http://schemas.microsoft.com/office/powerpoint/2010/main" val="3976194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B37F-EFD1-4778-95B3-5630E2C09124}"/>
              </a:ext>
            </a:extLst>
          </p:cNvPr>
          <p:cNvSpPr>
            <a:spLocks noGrp="1"/>
          </p:cNvSpPr>
          <p:nvPr>
            <p:ph type="title"/>
          </p:nvPr>
        </p:nvSpPr>
        <p:spPr/>
        <p:txBody>
          <a:bodyPr>
            <a:normAutofit/>
          </a:bodyPr>
          <a:lstStyle/>
          <a:p>
            <a:r>
              <a:rPr lang="en-US" sz="4200" dirty="0"/>
              <a:t>Graph and Error Bars for Practice Problem Set 1</a:t>
            </a:r>
          </a:p>
        </p:txBody>
      </p:sp>
      <p:graphicFrame>
        <p:nvGraphicFramePr>
          <p:cNvPr id="4" name="Chart 3">
            <a:extLst>
              <a:ext uri="{FF2B5EF4-FFF2-40B4-BE49-F238E27FC236}">
                <a16:creationId xmlns:a16="http://schemas.microsoft.com/office/drawing/2014/main" id="{6C6F0607-C87D-47C4-9F7A-D3AC99F7422D}"/>
              </a:ext>
            </a:extLst>
          </p:cNvPr>
          <p:cNvGraphicFramePr>
            <a:graphicFrameLocks/>
          </p:cNvGraphicFramePr>
          <p:nvPr>
            <p:extLst>
              <p:ext uri="{D42A27DB-BD31-4B8C-83A1-F6EECF244321}">
                <p14:modId xmlns:p14="http://schemas.microsoft.com/office/powerpoint/2010/main" val="4228347891"/>
              </p:ext>
            </p:extLst>
          </p:nvPr>
        </p:nvGraphicFramePr>
        <p:xfrm>
          <a:off x="1649691" y="1376314"/>
          <a:ext cx="8003357" cy="4524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37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8CFF-2A08-4B48-9D97-CEF50004771E}"/>
              </a:ext>
            </a:extLst>
          </p:cNvPr>
          <p:cNvSpPr>
            <a:spLocks noGrp="1"/>
          </p:cNvSpPr>
          <p:nvPr>
            <p:ph type="title"/>
          </p:nvPr>
        </p:nvSpPr>
        <p:spPr/>
        <p:txBody>
          <a:bodyPr/>
          <a:lstStyle/>
          <a:p>
            <a:r>
              <a:rPr lang="en-US" dirty="0"/>
              <a:t>Practice Problem Set 1—Key Continued</a:t>
            </a:r>
          </a:p>
        </p:txBody>
      </p:sp>
      <p:sp>
        <p:nvSpPr>
          <p:cNvPr id="3" name="Content Placeholder 2">
            <a:extLst>
              <a:ext uri="{FF2B5EF4-FFF2-40B4-BE49-F238E27FC236}">
                <a16:creationId xmlns:a16="http://schemas.microsoft.com/office/drawing/2014/main" id="{B9B8BCD2-EECD-494F-B286-256FBD7526F3}"/>
              </a:ext>
            </a:extLst>
          </p:cNvPr>
          <p:cNvSpPr>
            <a:spLocks noGrp="1"/>
          </p:cNvSpPr>
          <p:nvPr>
            <p:ph idx="1"/>
          </p:nvPr>
        </p:nvSpPr>
        <p:spPr/>
        <p:txBody>
          <a:bodyPr>
            <a:normAutofit fontScale="92500" lnSpcReduction="10000"/>
          </a:bodyPr>
          <a:lstStyle/>
          <a:p>
            <a:r>
              <a:rPr lang="en-US" dirty="0"/>
              <a:t>c) Which set has the largest standard deviation? Data Set C</a:t>
            </a:r>
            <a:br>
              <a:rPr lang="en-US" dirty="0"/>
            </a:br>
            <a:r>
              <a:rPr lang="en-US" dirty="0"/>
              <a:t>d) What do the standard deviations tell you about the data? Data Set A’s standard deviation of 2.24 means that on average the individual data points vary about 2.24 from the mean 10.  Data Set B’s standard deviation of  2.06 means that on average the individual data points vary about 2.06 from the mean of 15.   Data Set C’s standard deviation of 9.00 means that on average the individual data points vary about 9.00 from the mean of 10.  Data Set C has much more variation that the other two data sets.</a:t>
            </a:r>
          </a:p>
          <a:p>
            <a:r>
              <a:rPr lang="en-US" dirty="0"/>
              <a:t>g) Data sets A &amp; B are the two data sets that are most likely to be significantly different in terms of the number of sales.  This can be determined because the error bars in the 95% confidence interval graphs don’t overlap.</a:t>
            </a:r>
          </a:p>
          <a:p>
            <a:pPr marL="0" indent="0">
              <a:buNone/>
            </a:pPr>
            <a:endParaRPr lang="en-US" dirty="0"/>
          </a:p>
          <a:p>
            <a:endParaRPr lang="en-US" dirty="0"/>
          </a:p>
        </p:txBody>
      </p:sp>
    </p:spTree>
    <p:extLst>
      <p:ext uri="{BB962C8B-B14F-4D97-AF65-F5344CB8AC3E}">
        <p14:creationId xmlns:p14="http://schemas.microsoft.com/office/powerpoint/2010/main" val="2275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Question Set 2</a:t>
            </a:r>
          </a:p>
        </p:txBody>
      </p:sp>
      <p:sp>
        <p:nvSpPr>
          <p:cNvPr id="3" name="Content Placeholder 2"/>
          <p:cNvSpPr>
            <a:spLocks noGrp="1"/>
          </p:cNvSpPr>
          <p:nvPr>
            <p:ph idx="1"/>
          </p:nvPr>
        </p:nvSpPr>
        <p:spPr/>
        <p:txBody>
          <a:bodyPr>
            <a:normAutofit fontScale="85000" lnSpcReduction="20000"/>
          </a:bodyPr>
          <a:lstStyle/>
          <a:p>
            <a:r>
              <a:rPr lang="en-US" dirty="0"/>
              <a:t>You collected the following data in an experiment.  During the experiment, you measured the height of plants grown at different fertilizer concentrations (20g/L of soil; 40g/L of soil).  The heights of 4 plants grown at each concentration were:</a:t>
            </a:r>
          </a:p>
          <a:p>
            <a:r>
              <a:rPr lang="en-US" dirty="0"/>
              <a:t>20 g/L – 18 cm; 22 cm; 20 cm; 28 cm</a:t>
            </a:r>
          </a:p>
          <a:p>
            <a:r>
              <a:rPr lang="en-US" dirty="0"/>
              <a:t>40 g/L—32 cm; 24 cm; 29 cm; 23 cm</a:t>
            </a:r>
          </a:p>
          <a:p>
            <a:r>
              <a:rPr lang="en-US" dirty="0"/>
              <a:t>A.  Calculate the mean for each group.</a:t>
            </a:r>
          </a:p>
          <a:p>
            <a:r>
              <a:rPr lang="en-US" dirty="0"/>
              <a:t>B.  Calculate the standard deviation for each group</a:t>
            </a:r>
          </a:p>
          <a:p>
            <a:r>
              <a:rPr lang="en-US" dirty="0"/>
              <a:t>C.  Calculate the standard error for each group.</a:t>
            </a:r>
          </a:p>
          <a:p>
            <a:r>
              <a:rPr lang="en-US" dirty="0"/>
              <a:t>D.  Create a bar graph that illustrates the means of the two groups to within a 95% confidence interval (  sample mean +/- 2SEM).</a:t>
            </a:r>
          </a:p>
          <a:p>
            <a:r>
              <a:rPr lang="en-US" dirty="0"/>
              <a:t>E.  Based on the sample means and SEMs, are these two populations/groups significantly different in terms of height? Did the fertilizer affect plant height? Justify your answer.</a:t>
            </a:r>
          </a:p>
          <a:p>
            <a:endParaRPr lang="en-US" dirty="0"/>
          </a:p>
        </p:txBody>
      </p:sp>
    </p:spTree>
    <p:extLst>
      <p:ext uri="{BB962C8B-B14F-4D97-AF65-F5344CB8AC3E}">
        <p14:creationId xmlns:p14="http://schemas.microsoft.com/office/powerpoint/2010/main" val="413314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28600"/>
            <a:ext cx="7772400" cy="923330"/>
          </a:xfrm>
          <a:prstGeom prst="rect">
            <a:avLst/>
          </a:prstGeom>
          <a:noFill/>
        </p:spPr>
        <p:txBody>
          <a:bodyPr wrap="square" rtlCol="0">
            <a:spAutoFit/>
          </a:bodyPr>
          <a:lstStyle/>
          <a:p>
            <a:r>
              <a:rPr lang="en-US" dirty="0"/>
              <a:t>Data for Question Set 1</a:t>
            </a:r>
          </a:p>
          <a:p>
            <a:r>
              <a:rPr lang="en-US" dirty="0"/>
              <a:t>20 g/L – 18 cm; 22 cm; 20 cm; 26 cm</a:t>
            </a:r>
          </a:p>
          <a:p>
            <a:r>
              <a:rPr lang="en-US" dirty="0"/>
              <a:t>40 g/L—32 cm; 24 cm; 29 cm; 23 cm</a:t>
            </a:r>
          </a:p>
        </p:txBody>
      </p:sp>
      <p:graphicFrame>
        <p:nvGraphicFramePr>
          <p:cNvPr id="5" name="Table 4"/>
          <p:cNvGraphicFramePr>
            <a:graphicFrameLocks noGrp="1"/>
          </p:cNvGraphicFramePr>
          <p:nvPr>
            <p:extLst/>
          </p:nvPr>
        </p:nvGraphicFramePr>
        <p:xfrm>
          <a:off x="1752600" y="1397000"/>
          <a:ext cx="8839200" cy="351028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999524355"/>
                    </a:ext>
                  </a:extLst>
                </a:gridCol>
                <a:gridCol w="2946400">
                  <a:extLst>
                    <a:ext uri="{9D8B030D-6E8A-4147-A177-3AD203B41FA5}">
                      <a16:colId xmlns:a16="http://schemas.microsoft.com/office/drawing/2014/main" val="3518448403"/>
                    </a:ext>
                  </a:extLst>
                </a:gridCol>
                <a:gridCol w="2946400">
                  <a:extLst>
                    <a:ext uri="{9D8B030D-6E8A-4147-A177-3AD203B41FA5}">
                      <a16:colId xmlns:a16="http://schemas.microsoft.com/office/drawing/2014/main" val="3540117336"/>
                    </a:ext>
                  </a:extLst>
                </a:gridCol>
              </a:tblGrid>
              <a:tr h="695960">
                <a:tc>
                  <a:txBody>
                    <a:bodyPr/>
                    <a:lstStyle/>
                    <a:p>
                      <a:r>
                        <a:rPr lang="en-US" dirty="0">
                          <a:solidFill>
                            <a:sysClr val="windowText" lastClr="000000"/>
                          </a:solidFill>
                        </a:rPr>
                        <a:t>X</a:t>
                      </a:r>
                      <a:r>
                        <a:rPr lang="en-US" baseline="-25000" dirty="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643593"/>
                  </a:ext>
                </a:extLst>
              </a:tr>
              <a:tr h="726440">
                <a:tc>
                  <a:txBody>
                    <a:bodyPr/>
                    <a:lstStyle/>
                    <a:p>
                      <a:r>
                        <a:rPr lang="en-US" dirty="0">
                          <a:solidFill>
                            <a:sysClr val="windowText" lastClr="000000"/>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012619"/>
                  </a:ext>
                </a:extLst>
              </a:tr>
              <a:tr h="695960">
                <a:tc>
                  <a:txBody>
                    <a:bodyPr/>
                    <a:lstStyle/>
                    <a:p>
                      <a:r>
                        <a:rPr lang="en-US" dirty="0">
                          <a:solidFill>
                            <a:sysClr val="windowText" lastClr="000000"/>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776354"/>
                  </a:ext>
                </a:extLst>
              </a:tr>
              <a:tr h="695960">
                <a:tc>
                  <a:txBody>
                    <a:bodyPr/>
                    <a:lstStyle/>
                    <a:p>
                      <a:r>
                        <a:rPr lang="en-US" dirty="0">
                          <a:solidFill>
                            <a:sysClr val="windowText" lastClr="00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412906"/>
                  </a:ext>
                </a:extLst>
              </a:tr>
              <a:tr h="695960">
                <a:tc>
                  <a:txBody>
                    <a:bodyPr/>
                    <a:lstStyle/>
                    <a:p>
                      <a:r>
                        <a:rPr lang="en-US" dirty="0">
                          <a:solidFill>
                            <a:sysClr val="windowText" lastClr="000000"/>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395796"/>
                  </a:ext>
                </a:extLst>
              </a:tr>
            </a:tbl>
          </a:graphicData>
        </a:graphic>
      </p:graphicFrame>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2004" b="61972"/>
          <a:stretch/>
        </p:blipFill>
        <p:spPr bwMode="auto">
          <a:xfrm>
            <a:off x="5181600" y="1447800"/>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1365" b="61972"/>
          <a:stretch/>
        </p:blipFill>
        <p:spPr bwMode="auto">
          <a:xfrm>
            <a:off x="8153400" y="1455576"/>
            <a:ext cx="1752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629400" y="76201"/>
            <a:ext cx="3429000" cy="646331"/>
          </a:xfrm>
          <a:prstGeom prst="rect">
            <a:avLst/>
          </a:prstGeom>
          <a:noFill/>
        </p:spPr>
        <p:txBody>
          <a:bodyPr wrap="square" rtlCol="0">
            <a:spAutoFit/>
          </a:bodyPr>
          <a:lstStyle/>
          <a:p>
            <a:r>
              <a:rPr lang="en-US" dirty="0"/>
              <a:t>Mean for 20 g/L group=22</a:t>
            </a:r>
          </a:p>
          <a:p>
            <a:r>
              <a:rPr lang="en-US" dirty="0"/>
              <a:t>Mean for 40 g/L group=27</a:t>
            </a:r>
          </a:p>
        </p:txBody>
      </p:sp>
      <p:sp>
        <p:nvSpPr>
          <p:cNvPr id="3" name="TextBox 2"/>
          <p:cNvSpPr txBox="1"/>
          <p:nvPr/>
        </p:nvSpPr>
        <p:spPr>
          <a:xfrm>
            <a:off x="5251579" y="2209801"/>
            <a:ext cx="1524000" cy="461665"/>
          </a:xfrm>
          <a:prstGeom prst="rect">
            <a:avLst/>
          </a:prstGeom>
          <a:noFill/>
        </p:spPr>
        <p:txBody>
          <a:bodyPr wrap="square" rtlCol="0">
            <a:spAutoFit/>
          </a:bodyPr>
          <a:lstStyle/>
          <a:p>
            <a:r>
              <a:rPr lang="en-US" sz="2400" dirty="0">
                <a:solidFill>
                  <a:srgbClr val="FF0000"/>
                </a:solidFill>
              </a:rPr>
              <a:t>-4</a:t>
            </a:r>
          </a:p>
        </p:txBody>
      </p:sp>
      <p:sp>
        <p:nvSpPr>
          <p:cNvPr id="8" name="TextBox 7"/>
          <p:cNvSpPr txBox="1"/>
          <p:nvPr/>
        </p:nvSpPr>
        <p:spPr>
          <a:xfrm>
            <a:off x="5251579" y="2928343"/>
            <a:ext cx="1524000" cy="461665"/>
          </a:xfrm>
          <a:prstGeom prst="rect">
            <a:avLst/>
          </a:prstGeom>
          <a:noFill/>
        </p:spPr>
        <p:txBody>
          <a:bodyPr wrap="square" rtlCol="0">
            <a:spAutoFit/>
          </a:bodyPr>
          <a:lstStyle/>
          <a:p>
            <a:r>
              <a:rPr lang="en-US" sz="2400" dirty="0">
                <a:solidFill>
                  <a:srgbClr val="FF0000"/>
                </a:solidFill>
              </a:rPr>
              <a:t>0</a:t>
            </a:r>
          </a:p>
        </p:txBody>
      </p:sp>
      <p:sp>
        <p:nvSpPr>
          <p:cNvPr id="9" name="TextBox 8"/>
          <p:cNvSpPr txBox="1"/>
          <p:nvPr/>
        </p:nvSpPr>
        <p:spPr>
          <a:xfrm>
            <a:off x="5251579" y="3687775"/>
            <a:ext cx="1524000" cy="461665"/>
          </a:xfrm>
          <a:prstGeom prst="rect">
            <a:avLst/>
          </a:prstGeom>
          <a:noFill/>
        </p:spPr>
        <p:txBody>
          <a:bodyPr wrap="square" rtlCol="0">
            <a:spAutoFit/>
          </a:bodyPr>
          <a:lstStyle/>
          <a:p>
            <a:r>
              <a:rPr lang="en-US" sz="2400" dirty="0">
                <a:solidFill>
                  <a:srgbClr val="FF0000"/>
                </a:solidFill>
              </a:rPr>
              <a:t>-2</a:t>
            </a:r>
          </a:p>
        </p:txBody>
      </p:sp>
      <p:sp>
        <p:nvSpPr>
          <p:cNvPr id="10" name="TextBox 9"/>
          <p:cNvSpPr txBox="1"/>
          <p:nvPr/>
        </p:nvSpPr>
        <p:spPr>
          <a:xfrm>
            <a:off x="5251579" y="4461042"/>
            <a:ext cx="1524000" cy="461665"/>
          </a:xfrm>
          <a:prstGeom prst="rect">
            <a:avLst/>
          </a:prstGeom>
          <a:noFill/>
        </p:spPr>
        <p:txBody>
          <a:bodyPr wrap="square" rtlCol="0">
            <a:spAutoFit/>
          </a:bodyPr>
          <a:lstStyle/>
          <a:p>
            <a:r>
              <a:rPr lang="en-US" sz="2400" dirty="0">
                <a:solidFill>
                  <a:srgbClr val="FF0000"/>
                </a:solidFill>
              </a:rPr>
              <a:t>4</a:t>
            </a:r>
          </a:p>
        </p:txBody>
      </p:sp>
      <p:sp>
        <p:nvSpPr>
          <p:cNvPr id="11" name="TextBox 10"/>
          <p:cNvSpPr txBox="1"/>
          <p:nvPr/>
        </p:nvSpPr>
        <p:spPr>
          <a:xfrm>
            <a:off x="8150289" y="4365346"/>
            <a:ext cx="1524000" cy="461665"/>
          </a:xfrm>
          <a:prstGeom prst="rect">
            <a:avLst/>
          </a:prstGeom>
          <a:noFill/>
        </p:spPr>
        <p:txBody>
          <a:bodyPr wrap="square" rtlCol="0">
            <a:spAutoFit/>
          </a:bodyPr>
          <a:lstStyle/>
          <a:p>
            <a:r>
              <a:rPr lang="en-US" sz="2400" dirty="0">
                <a:solidFill>
                  <a:srgbClr val="FF0000"/>
                </a:solidFill>
              </a:rPr>
              <a:t>16</a:t>
            </a:r>
          </a:p>
        </p:txBody>
      </p:sp>
      <p:sp>
        <p:nvSpPr>
          <p:cNvPr id="12" name="TextBox 11"/>
          <p:cNvSpPr txBox="1"/>
          <p:nvPr/>
        </p:nvSpPr>
        <p:spPr>
          <a:xfrm>
            <a:off x="8126963" y="3642595"/>
            <a:ext cx="1524000" cy="461665"/>
          </a:xfrm>
          <a:prstGeom prst="rect">
            <a:avLst/>
          </a:prstGeom>
          <a:noFill/>
        </p:spPr>
        <p:txBody>
          <a:bodyPr wrap="square" rtlCol="0">
            <a:spAutoFit/>
          </a:bodyPr>
          <a:lstStyle/>
          <a:p>
            <a:r>
              <a:rPr lang="en-US" sz="2400" dirty="0">
                <a:solidFill>
                  <a:srgbClr val="FF0000"/>
                </a:solidFill>
              </a:rPr>
              <a:t>4</a:t>
            </a:r>
          </a:p>
        </p:txBody>
      </p:sp>
      <p:sp>
        <p:nvSpPr>
          <p:cNvPr id="13" name="TextBox 12"/>
          <p:cNvSpPr txBox="1"/>
          <p:nvPr/>
        </p:nvSpPr>
        <p:spPr>
          <a:xfrm>
            <a:off x="8128517" y="2968126"/>
            <a:ext cx="1524000" cy="461665"/>
          </a:xfrm>
          <a:prstGeom prst="rect">
            <a:avLst/>
          </a:prstGeom>
          <a:noFill/>
        </p:spPr>
        <p:txBody>
          <a:bodyPr wrap="square" rtlCol="0">
            <a:spAutoFit/>
          </a:bodyPr>
          <a:lstStyle/>
          <a:p>
            <a:r>
              <a:rPr lang="en-US" sz="2400" dirty="0">
                <a:solidFill>
                  <a:srgbClr val="FF0000"/>
                </a:solidFill>
              </a:rPr>
              <a:t>0</a:t>
            </a:r>
          </a:p>
        </p:txBody>
      </p:sp>
      <p:sp>
        <p:nvSpPr>
          <p:cNvPr id="14" name="TextBox 13"/>
          <p:cNvSpPr txBox="1"/>
          <p:nvPr/>
        </p:nvSpPr>
        <p:spPr>
          <a:xfrm>
            <a:off x="8150289" y="2205336"/>
            <a:ext cx="1524000" cy="461665"/>
          </a:xfrm>
          <a:prstGeom prst="rect">
            <a:avLst/>
          </a:prstGeom>
          <a:noFill/>
        </p:spPr>
        <p:txBody>
          <a:bodyPr wrap="square" rtlCol="0">
            <a:spAutoFit/>
          </a:bodyPr>
          <a:lstStyle/>
          <a:p>
            <a:r>
              <a:rPr lang="en-US" sz="2400" dirty="0">
                <a:solidFill>
                  <a:srgbClr val="FF0000"/>
                </a:solidFill>
              </a:rPr>
              <a:t>16</a:t>
            </a: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0" t="32025" r="90721" b="59024"/>
          <a:stretch/>
        </p:blipFill>
        <p:spPr bwMode="auto">
          <a:xfrm>
            <a:off x="1548882" y="4939812"/>
            <a:ext cx="3006790" cy="185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791200" y="5181600"/>
            <a:ext cx="4648200" cy="369332"/>
          </a:xfrm>
          <a:prstGeom prst="rect">
            <a:avLst/>
          </a:prstGeom>
          <a:noFill/>
        </p:spPr>
        <p:txBody>
          <a:bodyPr wrap="square" rtlCol="0">
            <a:spAutoFit/>
          </a:bodyPr>
          <a:lstStyle/>
          <a:p>
            <a:r>
              <a:rPr lang="en-US" dirty="0">
                <a:solidFill>
                  <a:srgbClr val="FF0000"/>
                </a:solidFill>
              </a:rPr>
              <a:t>Standard deviation=Square root of (36/3)=3.46</a:t>
            </a:r>
          </a:p>
        </p:txBody>
      </p:sp>
    </p:spTree>
    <p:extLst>
      <p:ext uri="{BB962C8B-B14F-4D97-AF65-F5344CB8AC3E}">
        <p14:creationId xmlns:p14="http://schemas.microsoft.com/office/powerpoint/2010/main" val="29682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685800"/>
            <a:ext cx="8229600" cy="1477328"/>
          </a:xfrm>
          <a:prstGeom prst="rect">
            <a:avLst/>
          </a:prstGeom>
          <a:noFill/>
        </p:spPr>
        <p:txBody>
          <a:bodyPr wrap="square" rtlCol="0">
            <a:spAutoFit/>
          </a:bodyPr>
          <a:lstStyle/>
          <a:p>
            <a:r>
              <a:rPr lang="en-US" dirty="0">
                <a:solidFill>
                  <a:srgbClr val="FF0000"/>
                </a:solidFill>
              </a:rPr>
              <a:t>Calculations for 20 g/L Sample</a:t>
            </a:r>
          </a:p>
          <a:p>
            <a:endParaRPr lang="en-US" dirty="0">
              <a:solidFill>
                <a:srgbClr val="FF0000"/>
              </a:solidFill>
            </a:endParaRPr>
          </a:p>
          <a:p>
            <a:r>
              <a:rPr lang="en-US" dirty="0">
                <a:solidFill>
                  <a:srgbClr val="FF0000"/>
                </a:solidFill>
              </a:rPr>
              <a:t>Standard Deviation=s=3.46</a:t>
            </a:r>
          </a:p>
          <a:p>
            <a:endParaRPr lang="en-US" dirty="0">
              <a:solidFill>
                <a:srgbClr val="FF0000"/>
              </a:solidFill>
            </a:endParaRPr>
          </a:p>
          <a:p>
            <a:r>
              <a:rPr lang="en-US" dirty="0">
                <a:solidFill>
                  <a:srgbClr val="FF0000"/>
                </a:solidFill>
              </a:rPr>
              <a:t>SEM=Standard Error of the mean=(3.46/(square root of 4))=1.73</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22661" r="92004" b="68802"/>
          <a:stretch/>
        </p:blipFill>
        <p:spPr bwMode="auto">
          <a:xfrm>
            <a:off x="2362200" y="4114800"/>
            <a:ext cx="32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560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72545"/>
            <a:ext cx="4038600" cy="923330"/>
          </a:xfrm>
          <a:prstGeom prst="rect">
            <a:avLst/>
          </a:prstGeom>
          <a:noFill/>
        </p:spPr>
        <p:txBody>
          <a:bodyPr wrap="square" rtlCol="0">
            <a:spAutoFit/>
          </a:bodyPr>
          <a:lstStyle/>
          <a:p>
            <a:r>
              <a:rPr lang="en-US" dirty="0"/>
              <a:t>Data for Question Set 1</a:t>
            </a:r>
          </a:p>
          <a:p>
            <a:r>
              <a:rPr lang="en-US" dirty="0"/>
              <a:t>20 g/L – 18 cm; 22 cm; 20 cm; 26 cm</a:t>
            </a:r>
          </a:p>
          <a:p>
            <a:r>
              <a:rPr lang="en-US" dirty="0"/>
              <a:t>40 g/L—32 cm; 24 cm; 29 cm; 23 cm</a:t>
            </a:r>
          </a:p>
        </p:txBody>
      </p:sp>
      <p:graphicFrame>
        <p:nvGraphicFramePr>
          <p:cNvPr id="7" name="Table 6"/>
          <p:cNvGraphicFramePr>
            <a:graphicFrameLocks noGrp="1"/>
          </p:cNvGraphicFramePr>
          <p:nvPr>
            <p:extLst/>
          </p:nvPr>
        </p:nvGraphicFramePr>
        <p:xfrm>
          <a:off x="1752600" y="1397000"/>
          <a:ext cx="8839200" cy="3510280"/>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999524355"/>
                    </a:ext>
                  </a:extLst>
                </a:gridCol>
                <a:gridCol w="2946400">
                  <a:extLst>
                    <a:ext uri="{9D8B030D-6E8A-4147-A177-3AD203B41FA5}">
                      <a16:colId xmlns:a16="http://schemas.microsoft.com/office/drawing/2014/main" val="3518448403"/>
                    </a:ext>
                  </a:extLst>
                </a:gridCol>
                <a:gridCol w="2946400">
                  <a:extLst>
                    <a:ext uri="{9D8B030D-6E8A-4147-A177-3AD203B41FA5}">
                      <a16:colId xmlns:a16="http://schemas.microsoft.com/office/drawing/2014/main" val="3540117336"/>
                    </a:ext>
                  </a:extLst>
                </a:gridCol>
              </a:tblGrid>
              <a:tr h="695960">
                <a:tc>
                  <a:txBody>
                    <a:bodyPr/>
                    <a:lstStyle/>
                    <a:p>
                      <a:r>
                        <a:rPr lang="en-US" dirty="0">
                          <a:solidFill>
                            <a:sysClr val="windowText" lastClr="000000"/>
                          </a:solidFill>
                        </a:rPr>
                        <a:t>X</a:t>
                      </a:r>
                      <a:r>
                        <a:rPr lang="en-US" baseline="-25000" dirty="0">
                          <a:solidFill>
                            <a:sysClr val="windowText" lastClr="000000"/>
                          </a:solidFill>
                        </a:rPr>
                        <a:t>i</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9643593"/>
                  </a:ext>
                </a:extLst>
              </a:tr>
              <a:tr h="726440">
                <a:tc>
                  <a:txBody>
                    <a:bodyPr/>
                    <a:lstStyle/>
                    <a:p>
                      <a:r>
                        <a:rPr lang="en-US" dirty="0">
                          <a:solidFill>
                            <a:sysClr val="windowText" lastClr="000000"/>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012619"/>
                  </a:ext>
                </a:extLst>
              </a:tr>
              <a:tr h="695960">
                <a:tc>
                  <a:txBody>
                    <a:bodyPr/>
                    <a:lstStyle/>
                    <a:p>
                      <a:r>
                        <a:rPr lang="en-US" dirty="0">
                          <a:solidFill>
                            <a:sysClr val="windowText" lastClr="000000"/>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776354"/>
                  </a:ext>
                </a:extLst>
              </a:tr>
              <a:tr h="695960">
                <a:tc>
                  <a:txBody>
                    <a:bodyPr/>
                    <a:lstStyle/>
                    <a:p>
                      <a:r>
                        <a:rPr lang="en-US" dirty="0">
                          <a:solidFill>
                            <a:sysClr val="windowText" lastClr="000000"/>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412906"/>
                  </a:ext>
                </a:extLst>
              </a:tr>
              <a:tr h="695960">
                <a:tc>
                  <a:txBody>
                    <a:bodyPr/>
                    <a:lstStyle/>
                    <a:p>
                      <a:r>
                        <a:rPr lang="en-US" dirty="0">
                          <a:solidFill>
                            <a:sysClr val="windowText" lastClr="00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395796"/>
                  </a:ext>
                </a:extLst>
              </a:tr>
            </a:tbl>
          </a:graphicData>
        </a:graphic>
      </p:graphicFrame>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2004" b="61972"/>
          <a:stretch/>
        </p:blipFill>
        <p:spPr bwMode="auto">
          <a:xfrm>
            <a:off x="5181600" y="1447800"/>
            <a:ext cx="1447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56" t="35751" r="91365" b="61972"/>
          <a:stretch/>
        </p:blipFill>
        <p:spPr bwMode="auto">
          <a:xfrm>
            <a:off x="8153400" y="1455576"/>
            <a:ext cx="1752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51579" y="2928343"/>
            <a:ext cx="1524000" cy="461665"/>
          </a:xfrm>
          <a:prstGeom prst="rect">
            <a:avLst/>
          </a:prstGeom>
          <a:noFill/>
        </p:spPr>
        <p:txBody>
          <a:bodyPr wrap="square" rtlCol="0">
            <a:spAutoFit/>
          </a:bodyPr>
          <a:lstStyle/>
          <a:p>
            <a:r>
              <a:rPr lang="en-US" sz="2400" dirty="0">
                <a:solidFill>
                  <a:srgbClr val="FF0000"/>
                </a:solidFill>
              </a:rPr>
              <a:t>-3</a:t>
            </a:r>
          </a:p>
        </p:txBody>
      </p:sp>
      <p:sp>
        <p:nvSpPr>
          <p:cNvPr id="12" name="TextBox 11"/>
          <p:cNvSpPr txBox="1"/>
          <p:nvPr/>
        </p:nvSpPr>
        <p:spPr>
          <a:xfrm>
            <a:off x="5251579" y="3687775"/>
            <a:ext cx="1524000" cy="461665"/>
          </a:xfrm>
          <a:prstGeom prst="rect">
            <a:avLst/>
          </a:prstGeom>
          <a:noFill/>
        </p:spPr>
        <p:txBody>
          <a:bodyPr wrap="square" rtlCol="0">
            <a:spAutoFit/>
          </a:bodyPr>
          <a:lstStyle/>
          <a:p>
            <a:r>
              <a:rPr lang="en-US" sz="2400" dirty="0">
                <a:solidFill>
                  <a:srgbClr val="FF0000"/>
                </a:solidFill>
              </a:rPr>
              <a:t>2</a:t>
            </a:r>
          </a:p>
        </p:txBody>
      </p:sp>
      <p:sp>
        <p:nvSpPr>
          <p:cNvPr id="13" name="TextBox 12"/>
          <p:cNvSpPr txBox="1"/>
          <p:nvPr/>
        </p:nvSpPr>
        <p:spPr>
          <a:xfrm>
            <a:off x="5251579" y="4461042"/>
            <a:ext cx="1524000" cy="461665"/>
          </a:xfrm>
          <a:prstGeom prst="rect">
            <a:avLst/>
          </a:prstGeom>
          <a:noFill/>
        </p:spPr>
        <p:txBody>
          <a:bodyPr wrap="square" rtlCol="0">
            <a:spAutoFit/>
          </a:bodyPr>
          <a:lstStyle/>
          <a:p>
            <a:r>
              <a:rPr lang="en-US" sz="2400" dirty="0">
                <a:solidFill>
                  <a:srgbClr val="FF0000"/>
                </a:solidFill>
              </a:rPr>
              <a:t>-4</a:t>
            </a:r>
          </a:p>
        </p:txBody>
      </p:sp>
      <p:sp>
        <p:nvSpPr>
          <p:cNvPr id="14" name="TextBox 13"/>
          <p:cNvSpPr txBox="1"/>
          <p:nvPr/>
        </p:nvSpPr>
        <p:spPr>
          <a:xfrm>
            <a:off x="8150289" y="4365346"/>
            <a:ext cx="1524000" cy="461665"/>
          </a:xfrm>
          <a:prstGeom prst="rect">
            <a:avLst/>
          </a:prstGeom>
          <a:noFill/>
        </p:spPr>
        <p:txBody>
          <a:bodyPr wrap="square" rtlCol="0">
            <a:spAutoFit/>
          </a:bodyPr>
          <a:lstStyle/>
          <a:p>
            <a:r>
              <a:rPr lang="en-US" sz="2400" dirty="0">
                <a:solidFill>
                  <a:srgbClr val="FF0000"/>
                </a:solidFill>
              </a:rPr>
              <a:t>16</a:t>
            </a:r>
          </a:p>
        </p:txBody>
      </p:sp>
      <p:sp>
        <p:nvSpPr>
          <p:cNvPr id="15" name="TextBox 14"/>
          <p:cNvSpPr txBox="1"/>
          <p:nvPr/>
        </p:nvSpPr>
        <p:spPr>
          <a:xfrm>
            <a:off x="8126963" y="3642595"/>
            <a:ext cx="1524000" cy="461665"/>
          </a:xfrm>
          <a:prstGeom prst="rect">
            <a:avLst/>
          </a:prstGeom>
          <a:noFill/>
        </p:spPr>
        <p:txBody>
          <a:bodyPr wrap="square" rtlCol="0">
            <a:spAutoFit/>
          </a:bodyPr>
          <a:lstStyle/>
          <a:p>
            <a:r>
              <a:rPr lang="en-US" sz="2400" dirty="0">
                <a:solidFill>
                  <a:srgbClr val="FF0000"/>
                </a:solidFill>
              </a:rPr>
              <a:t>4</a:t>
            </a:r>
          </a:p>
        </p:txBody>
      </p:sp>
      <p:sp>
        <p:nvSpPr>
          <p:cNvPr id="16" name="TextBox 15"/>
          <p:cNvSpPr txBox="1"/>
          <p:nvPr/>
        </p:nvSpPr>
        <p:spPr>
          <a:xfrm>
            <a:off x="8128517" y="2968126"/>
            <a:ext cx="1524000" cy="461665"/>
          </a:xfrm>
          <a:prstGeom prst="rect">
            <a:avLst/>
          </a:prstGeom>
          <a:noFill/>
        </p:spPr>
        <p:txBody>
          <a:bodyPr wrap="square" rtlCol="0">
            <a:spAutoFit/>
          </a:bodyPr>
          <a:lstStyle/>
          <a:p>
            <a:r>
              <a:rPr lang="en-US" sz="2400" dirty="0">
                <a:solidFill>
                  <a:srgbClr val="FF0000"/>
                </a:solidFill>
              </a:rPr>
              <a:t>9</a:t>
            </a:r>
          </a:p>
        </p:txBody>
      </p:sp>
      <p:sp>
        <p:nvSpPr>
          <p:cNvPr id="17" name="TextBox 16"/>
          <p:cNvSpPr txBox="1"/>
          <p:nvPr/>
        </p:nvSpPr>
        <p:spPr>
          <a:xfrm>
            <a:off x="8150289" y="2205336"/>
            <a:ext cx="1524000" cy="461665"/>
          </a:xfrm>
          <a:prstGeom prst="rect">
            <a:avLst/>
          </a:prstGeom>
          <a:noFill/>
        </p:spPr>
        <p:txBody>
          <a:bodyPr wrap="square" rtlCol="0">
            <a:spAutoFit/>
          </a:bodyPr>
          <a:lstStyle/>
          <a:p>
            <a:r>
              <a:rPr lang="en-US" sz="2400" dirty="0">
                <a:solidFill>
                  <a:srgbClr val="FF0000"/>
                </a:solidFill>
              </a:rPr>
              <a:t>25</a:t>
            </a:r>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0" t="32025" r="90721" b="59024"/>
          <a:stretch/>
        </p:blipFill>
        <p:spPr bwMode="auto">
          <a:xfrm>
            <a:off x="1548882" y="4939812"/>
            <a:ext cx="3006790" cy="185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791200" y="5181600"/>
            <a:ext cx="4648200" cy="369332"/>
          </a:xfrm>
          <a:prstGeom prst="rect">
            <a:avLst/>
          </a:prstGeom>
          <a:noFill/>
        </p:spPr>
        <p:txBody>
          <a:bodyPr wrap="square" rtlCol="0">
            <a:spAutoFit/>
          </a:bodyPr>
          <a:lstStyle/>
          <a:p>
            <a:r>
              <a:rPr lang="en-US" dirty="0">
                <a:solidFill>
                  <a:srgbClr val="FF0000"/>
                </a:solidFill>
              </a:rPr>
              <a:t>Standard deviation=Square root of (54/3)=4.24</a:t>
            </a:r>
          </a:p>
        </p:txBody>
      </p:sp>
      <p:sp>
        <p:nvSpPr>
          <p:cNvPr id="48" name="TextBox 47"/>
          <p:cNvSpPr txBox="1"/>
          <p:nvPr/>
        </p:nvSpPr>
        <p:spPr>
          <a:xfrm>
            <a:off x="6629400" y="76201"/>
            <a:ext cx="3429000" cy="646331"/>
          </a:xfrm>
          <a:prstGeom prst="rect">
            <a:avLst/>
          </a:prstGeom>
          <a:noFill/>
        </p:spPr>
        <p:txBody>
          <a:bodyPr wrap="square" rtlCol="0">
            <a:spAutoFit/>
          </a:bodyPr>
          <a:lstStyle/>
          <a:p>
            <a:r>
              <a:rPr lang="en-US" dirty="0"/>
              <a:t>Mean for 20 g/L group=22</a:t>
            </a:r>
          </a:p>
          <a:p>
            <a:r>
              <a:rPr lang="en-US" dirty="0"/>
              <a:t>Mean for 40 g/L group=27</a:t>
            </a:r>
          </a:p>
        </p:txBody>
      </p:sp>
      <p:sp>
        <p:nvSpPr>
          <p:cNvPr id="50" name="TextBox 49"/>
          <p:cNvSpPr txBox="1"/>
          <p:nvPr/>
        </p:nvSpPr>
        <p:spPr>
          <a:xfrm>
            <a:off x="5251579" y="2232103"/>
            <a:ext cx="1524000" cy="461665"/>
          </a:xfrm>
          <a:prstGeom prst="rect">
            <a:avLst/>
          </a:prstGeom>
          <a:noFill/>
        </p:spPr>
        <p:txBody>
          <a:bodyPr wrap="square" rtlCol="0">
            <a:spAutoFit/>
          </a:bodyPr>
          <a:lstStyle/>
          <a:p>
            <a:r>
              <a:rPr lang="en-US" sz="2400" dirty="0">
                <a:solidFill>
                  <a:srgbClr val="FF0000"/>
                </a:solidFill>
              </a:rPr>
              <a:t>5</a:t>
            </a:r>
          </a:p>
        </p:txBody>
      </p:sp>
    </p:spTree>
    <p:extLst>
      <p:ext uri="{BB962C8B-B14F-4D97-AF65-F5344CB8AC3E}">
        <p14:creationId xmlns:p14="http://schemas.microsoft.com/office/powerpoint/2010/main" val="2265998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6" t="22661" r="92004" b="68802"/>
          <a:stretch/>
        </p:blipFill>
        <p:spPr bwMode="auto">
          <a:xfrm>
            <a:off x="2362200" y="4114800"/>
            <a:ext cx="32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685800"/>
            <a:ext cx="8229600" cy="1477328"/>
          </a:xfrm>
          <a:prstGeom prst="rect">
            <a:avLst/>
          </a:prstGeom>
          <a:noFill/>
        </p:spPr>
        <p:txBody>
          <a:bodyPr wrap="square" rtlCol="0">
            <a:spAutoFit/>
          </a:bodyPr>
          <a:lstStyle/>
          <a:p>
            <a:r>
              <a:rPr lang="en-US" dirty="0">
                <a:solidFill>
                  <a:srgbClr val="FF0000"/>
                </a:solidFill>
              </a:rPr>
              <a:t>Calculations for 40 g/L Sample</a:t>
            </a:r>
          </a:p>
          <a:p>
            <a:endParaRPr lang="en-US" dirty="0">
              <a:solidFill>
                <a:srgbClr val="FF0000"/>
              </a:solidFill>
            </a:endParaRPr>
          </a:p>
          <a:p>
            <a:r>
              <a:rPr lang="en-US" dirty="0">
                <a:solidFill>
                  <a:srgbClr val="FF0000"/>
                </a:solidFill>
              </a:rPr>
              <a:t>Standard Deviation=s=4.24</a:t>
            </a:r>
          </a:p>
          <a:p>
            <a:endParaRPr lang="en-US" dirty="0">
              <a:solidFill>
                <a:srgbClr val="FF0000"/>
              </a:solidFill>
            </a:endParaRPr>
          </a:p>
          <a:p>
            <a:r>
              <a:rPr lang="en-US" dirty="0">
                <a:solidFill>
                  <a:srgbClr val="FF0000"/>
                </a:solidFill>
              </a:rPr>
              <a:t>SEM=Standard Error of the mean=(4.24/(square root of 4))=2.12</a:t>
            </a:r>
          </a:p>
        </p:txBody>
      </p:sp>
    </p:spTree>
    <p:extLst>
      <p:ext uri="{BB962C8B-B14F-4D97-AF65-F5344CB8AC3E}">
        <p14:creationId xmlns:p14="http://schemas.microsoft.com/office/powerpoint/2010/main" val="410326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8C18C20-40DE-4949-A5B9-ADD44959B9BB}"/>
              </a:ext>
            </a:extLst>
          </p:cNvPr>
          <p:cNvGraphicFramePr>
            <a:graphicFrameLocks/>
          </p:cNvGraphicFramePr>
          <p:nvPr>
            <p:extLst/>
          </p:nvPr>
        </p:nvGraphicFramePr>
        <p:xfrm>
          <a:off x="3200400" y="990600"/>
          <a:ext cx="6705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181600" y="5030571"/>
            <a:ext cx="1752600" cy="584775"/>
          </a:xfrm>
          <a:prstGeom prst="rect">
            <a:avLst/>
          </a:prstGeom>
          <a:noFill/>
        </p:spPr>
        <p:txBody>
          <a:bodyPr wrap="square" rtlCol="0">
            <a:spAutoFit/>
          </a:bodyPr>
          <a:lstStyle/>
          <a:p>
            <a:r>
              <a:rPr lang="en-US" sz="3200" dirty="0">
                <a:solidFill>
                  <a:srgbClr val="FF0000"/>
                </a:solidFill>
              </a:rPr>
              <a:t>20</a:t>
            </a:r>
          </a:p>
        </p:txBody>
      </p:sp>
      <p:sp>
        <p:nvSpPr>
          <p:cNvPr id="5" name="TextBox 4"/>
          <p:cNvSpPr txBox="1"/>
          <p:nvPr/>
        </p:nvSpPr>
        <p:spPr>
          <a:xfrm>
            <a:off x="7093259" y="5030571"/>
            <a:ext cx="1752600" cy="584775"/>
          </a:xfrm>
          <a:prstGeom prst="rect">
            <a:avLst/>
          </a:prstGeom>
          <a:noFill/>
        </p:spPr>
        <p:txBody>
          <a:bodyPr wrap="square" rtlCol="0">
            <a:spAutoFit/>
          </a:bodyPr>
          <a:lstStyle/>
          <a:p>
            <a:r>
              <a:rPr lang="en-US" sz="3200" dirty="0">
                <a:solidFill>
                  <a:srgbClr val="FF0000"/>
                </a:solidFill>
              </a:rPr>
              <a:t>40</a:t>
            </a:r>
          </a:p>
        </p:txBody>
      </p:sp>
      <p:sp>
        <p:nvSpPr>
          <p:cNvPr id="6" name="TextBox 5"/>
          <p:cNvSpPr txBox="1"/>
          <p:nvPr/>
        </p:nvSpPr>
        <p:spPr>
          <a:xfrm>
            <a:off x="4267200" y="5791201"/>
            <a:ext cx="6096000" cy="461665"/>
          </a:xfrm>
          <a:prstGeom prst="rect">
            <a:avLst/>
          </a:prstGeom>
          <a:noFill/>
        </p:spPr>
        <p:txBody>
          <a:bodyPr wrap="square" rtlCol="0">
            <a:spAutoFit/>
          </a:bodyPr>
          <a:lstStyle/>
          <a:p>
            <a:r>
              <a:rPr lang="en-US" sz="2400" dirty="0">
                <a:solidFill>
                  <a:srgbClr val="FF0000"/>
                </a:solidFill>
              </a:rPr>
              <a:t>Fertilizer Concentration (g/L)</a:t>
            </a:r>
          </a:p>
        </p:txBody>
      </p:sp>
      <p:sp>
        <p:nvSpPr>
          <p:cNvPr id="7" name="TextBox 6"/>
          <p:cNvSpPr txBox="1"/>
          <p:nvPr/>
        </p:nvSpPr>
        <p:spPr>
          <a:xfrm rot="16200000">
            <a:off x="1853276" y="2566324"/>
            <a:ext cx="1292662" cy="1036814"/>
          </a:xfrm>
          <a:prstGeom prst="rect">
            <a:avLst/>
          </a:prstGeom>
          <a:noFill/>
        </p:spPr>
        <p:txBody>
          <a:bodyPr vert="vert" wrap="square" rtlCol="0" anchor="ctr" anchorCtr="0">
            <a:spAutoFit/>
          </a:bodyPr>
          <a:lstStyle/>
          <a:p>
            <a:r>
              <a:rPr lang="en-US" sz="2400" dirty="0">
                <a:solidFill>
                  <a:srgbClr val="FF0000"/>
                </a:solidFill>
              </a:rPr>
              <a:t>Me a n    Height (cm)</a:t>
            </a:r>
          </a:p>
        </p:txBody>
      </p:sp>
    </p:spTree>
    <p:extLst>
      <p:ext uri="{BB962C8B-B14F-4D97-AF65-F5344CB8AC3E}">
        <p14:creationId xmlns:p14="http://schemas.microsoft.com/office/powerpoint/2010/main" val="298983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C4DB-1387-4CA9-8A86-615CAAD59D1B}"/>
              </a:ext>
            </a:extLst>
          </p:cNvPr>
          <p:cNvSpPr>
            <a:spLocks noGrp="1"/>
          </p:cNvSpPr>
          <p:nvPr>
            <p:ph type="title"/>
          </p:nvPr>
        </p:nvSpPr>
        <p:spPr>
          <a:xfrm>
            <a:off x="838200" y="74902"/>
            <a:ext cx="10515600" cy="2852737"/>
          </a:xfrm>
        </p:spPr>
        <p:txBody>
          <a:bodyPr/>
          <a:lstStyle/>
          <a:p>
            <a:r>
              <a:rPr lang="en-US" dirty="0"/>
              <a:t>Chi Square Analysis</a:t>
            </a:r>
          </a:p>
        </p:txBody>
      </p:sp>
      <p:sp>
        <p:nvSpPr>
          <p:cNvPr id="3" name="Text Placeholder 2">
            <a:extLst>
              <a:ext uri="{FF2B5EF4-FFF2-40B4-BE49-F238E27FC236}">
                <a16:creationId xmlns:a16="http://schemas.microsoft.com/office/drawing/2014/main" id="{F0503941-D9E4-4361-A5EE-296472AA0988}"/>
              </a:ext>
            </a:extLst>
          </p:cNvPr>
          <p:cNvSpPr>
            <a:spLocks noGrp="1"/>
          </p:cNvSpPr>
          <p:nvPr>
            <p:ph type="body" idx="1"/>
          </p:nvPr>
        </p:nvSpPr>
        <p:spPr>
          <a:xfrm>
            <a:off x="942686" y="3074699"/>
            <a:ext cx="10515600" cy="1500187"/>
          </a:xfrm>
        </p:spPr>
        <p:txBody>
          <a:bodyPr/>
          <a:lstStyle/>
          <a:p>
            <a:r>
              <a:rPr lang="en-US" dirty="0"/>
              <a:t>See the A+ Chi Square screencast for more information about chi square analysis.</a:t>
            </a:r>
          </a:p>
          <a:p>
            <a:r>
              <a:rPr lang="en-US" dirty="0">
                <a:hlinkClick r:id="rId2"/>
              </a:rPr>
              <a:t>https://youtu.be/2yQ4xWqOqJY</a:t>
            </a:r>
            <a:endParaRPr lang="en-US" dirty="0"/>
          </a:p>
          <a:p>
            <a:r>
              <a:rPr lang="en-US" dirty="0"/>
              <a:t> </a:t>
            </a:r>
          </a:p>
        </p:txBody>
      </p:sp>
    </p:spTree>
    <p:extLst>
      <p:ext uri="{BB962C8B-B14F-4D97-AF65-F5344CB8AC3E}">
        <p14:creationId xmlns:p14="http://schemas.microsoft.com/office/powerpoint/2010/main" val="1932733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67C2-2B0D-4FDA-A59A-AA785B997E4F}"/>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0B9495CC-5D8C-489C-A61A-4C91139B69A7}"/>
              </a:ext>
            </a:extLst>
          </p:cNvPr>
          <p:cNvSpPr>
            <a:spLocks noGrp="1"/>
          </p:cNvSpPr>
          <p:nvPr>
            <p:ph idx="1"/>
          </p:nvPr>
        </p:nvSpPr>
        <p:spPr/>
        <p:txBody>
          <a:bodyPr>
            <a:normAutofit fontScale="55000" lnSpcReduction="20000"/>
          </a:bodyPr>
          <a:lstStyle/>
          <a:p>
            <a:r>
              <a:rPr lang="en-US" dirty="0"/>
              <a:t>Chi Square Analysis--The Chi-square test is a statistical method that makes a comparison between the data collected in an experiment and the data an investigator expected to find. The Chi square test is a way to evaluate the variability that is always present in the real world to get an idea if the difference between the real and expected results is due to random chance or if some other factor is involved.  </a:t>
            </a:r>
          </a:p>
          <a:p>
            <a:r>
              <a:rPr lang="en-US" dirty="0"/>
              <a:t>Chi square analysis can be used when you are comparing two or more categories of data.   In AP Biology, the categories will usually be the observed and expected data.   The actual data under these categories will typically be in the form of either counts or percentages.  Chi square analysis should not be used to compare averages. For example, chi square analysis can be used to test how well the results of genetic crosses fit predicted outcomes based on Mendel’s laws of inheritance or to see how well measured gene frequencies in a population match up to Hardy-Weinberg predictions.</a:t>
            </a:r>
          </a:p>
          <a:p>
            <a:r>
              <a:rPr lang="en-US" dirty="0"/>
              <a:t>The chi square statistics for a data set can be calculated using the formula included above and on the AP Biology formula sheet.  Sample chi square calculations can be found on the statistics review video and on upcoming slides in this presentation.</a:t>
            </a:r>
          </a:p>
          <a:p>
            <a:r>
              <a:rPr lang="en-US" dirty="0"/>
              <a:t>t test--</a:t>
            </a:r>
            <a:r>
              <a:rPr lang="en-US" b="1" dirty="0"/>
              <a:t>A t-test is commonly used to determine whether the mean of a population significantly differs from the mean of another population.</a:t>
            </a:r>
            <a:r>
              <a:rPr lang="en-US" dirty="0"/>
              <a:t>  This is useful if you need to compare the means of control and experiment groups.  In most cases in AP Biology, you are going to assume that the data is parametric (follows a normal distribution) and that the two samples are independent of each other.  </a:t>
            </a:r>
          </a:p>
          <a:p>
            <a:r>
              <a:rPr lang="en-US" dirty="0"/>
              <a:t>ANOVA—Analysis of Variance--The one-way analysis of variance (</a:t>
            </a:r>
            <a:r>
              <a:rPr lang="en-US" b="1" dirty="0"/>
              <a:t>ANOVA</a:t>
            </a:r>
            <a:r>
              <a:rPr lang="en-US" dirty="0"/>
              <a:t>) is used to determine whether there are any statistically significant differences between the means of more than two independent (unrelated) groups.</a:t>
            </a:r>
          </a:p>
          <a:p>
            <a:pPr marL="0" indent="0">
              <a:buNone/>
            </a:pPr>
            <a:endParaRPr lang="en-US" dirty="0"/>
          </a:p>
        </p:txBody>
      </p:sp>
      <p:pic>
        <p:nvPicPr>
          <p:cNvPr id="4" name="Picture 2">
            <a:extLst>
              <a:ext uri="{FF2B5EF4-FFF2-40B4-BE49-F238E27FC236}">
                <a16:creationId xmlns:a16="http://schemas.microsoft.com/office/drawing/2014/main" id="{BAB23C19-E616-4341-8844-40622AFA6F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65" t="31861" r="78154" b="59127"/>
          <a:stretch/>
        </p:blipFill>
        <p:spPr bwMode="auto">
          <a:xfrm>
            <a:off x="7555345" y="0"/>
            <a:ext cx="2484582" cy="185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60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19C43-7404-4AAD-8559-D67F23BF12FB}"/>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930F64F9-C21C-40C7-AE3B-AA62D44BD33C}"/>
              </a:ext>
            </a:extLst>
          </p:cNvPr>
          <p:cNvSpPr>
            <a:spLocks noGrp="1"/>
          </p:cNvSpPr>
          <p:nvPr>
            <p:ph idx="1"/>
          </p:nvPr>
        </p:nvSpPr>
        <p:spPr/>
        <p:txBody>
          <a:bodyPr>
            <a:normAutofit fontScale="77500" lnSpcReduction="20000"/>
          </a:bodyPr>
          <a:lstStyle/>
          <a:p>
            <a:r>
              <a:rPr lang="en-US" b="1" dirty="0"/>
              <a:t> Step 3:</a:t>
            </a:r>
            <a:r>
              <a:rPr lang="en-US" dirty="0"/>
              <a:t>  </a:t>
            </a:r>
            <a:r>
              <a:rPr lang="en-US" b="1" dirty="0"/>
              <a:t>Formulate a Hypothesis</a:t>
            </a:r>
            <a:endParaRPr lang="en-US" sz="3200" dirty="0"/>
          </a:p>
          <a:p>
            <a:pPr lvl="0"/>
            <a:r>
              <a:rPr lang="en-US" dirty="0"/>
              <a:t>A </a:t>
            </a:r>
            <a:r>
              <a:rPr lang="en-US" b="1" i="1" dirty="0"/>
              <a:t>hypothesis</a:t>
            </a:r>
            <a:r>
              <a:rPr lang="en-US" dirty="0"/>
              <a:t> is a </a:t>
            </a:r>
            <a:r>
              <a:rPr lang="en-US" i="1" dirty="0"/>
              <a:t>prediction or possible answer</a:t>
            </a:r>
            <a:r>
              <a:rPr lang="en-US" dirty="0"/>
              <a:t> to the problem or question.</a:t>
            </a:r>
            <a:endParaRPr lang="en-US" sz="3200" dirty="0"/>
          </a:p>
          <a:p>
            <a:pPr lvl="0"/>
            <a:r>
              <a:rPr lang="en-US" dirty="0"/>
              <a:t>It is a relationship between the </a:t>
            </a:r>
            <a:r>
              <a:rPr lang="en-US" b="1" dirty="0"/>
              <a:t>Independent</a:t>
            </a:r>
            <a:r>
              <a:rPr lang="en-US" dirty="0"/>
              <a:t> </a:t>
            </a:r>
            <a:r>
              <a:rPr lang="en-US" b="1" dirty="0"/>
              <a:t>variable </a:t>
            </a:r>
            <a:r>
              <a:rPr lang="en-US" dirty="0"/>
              <a:t>and </a:t>
            </a:r>
            <a:r>
              <a:rPr lang="en-US" b="1" dirty="0"/>
              <a:t>Dependent variables</a:t>
            </a:r>
            <a:r>
              <a:rPr lang="en-US" dirty="0"/>
              <a:t>.</a:t>
            </a:r>
            <a:endParaRPr lang="en-US" sz="3200" dirty="0"/>
          </a:p>
          <a:p>
            <a:pPr lvl="1"/>
            <a:r>
              <a:rPr lang="en-US" b="1" i="1" dirty="0"/>
              <a:t>Independent Variable</a:t>
            </a:r>
            <a:r>
              <a:rPr lang="en-US" b="1" dirty="0"/>
              <a:t> (manipulated variable)</a:t>
            </a:r>
            <a:r>
              <a:rPr lang="en-US" dirty="0"/>
              <a:t> – the factor that is </a:t>
            </a:r>
            <a:r>
              <a:rPr lang="en-US" i="1" dirty="0"/>
              <a:t>intentionally varied/tested</a:t>
            </a:r>
            <a:r>
              <a:rPr lang="en-US" dirty="0"/>
              <a:t> by the experimenter. </a:t>
            </a:r>
            <a:endParaRPr lang="en-US" sz="2800" dirty="0"/>
          </a:p>
          <a:p>
            <a:pPr lvl="1"/>
            <a:r>
              <a:rPr lang="en-US" b="1" i="1" dirty="0"/>
              <a:t>Dependent Variable</a:t>
            </a:r>
            <a:r>
              <a:rPr lang="en-US" b="1" dirty="0"/>
              <a:t> (responding variable)</a:t>
            </a:r>
            <a:r>
              <a:rPr lang="en-US" dirty="0"/>
              <a:t> – the factor that </a:t>
            </a:r>
            <a:r>
              <a:rPr lang="en-US" i="1" dirty="0"/>
              <a:t>may change</a:t>
            </a:r>
            <a:r>
              <a:rPr lang="en-US" dirty="0"/>
              <a:t> as a result of changes made in the independent variable (the outcome).</a:t>
            </a:r>
            <a:endParaRPr lang="en-US" sz="2800" dirty="0"/>
          </a:p>
          <a:p>
            <a:pPr lvl="1"/>
            <a:r>
              <a:rPr lang="en-US" b="1" i="1" dirty="0"/>
              <a:t>Example</a:t>
            </a:r>
            <a:r>
              <a:rPr lang="en-US" dirty="0"/>
              <a:t>:  Let’s say that a scientist wanted to know if the use of miracle-</a:t>
            </a:r>
            <a:r>
              <a:rPr lang="en-US" dirty="0" err="1"/>
              <a:t>gro</a:t>
            </a:r>
            <a:r>
              <a:rPr lang="en-US" dirty="0"/>
              <a:t> affected the height of tomato plants.  The independent variable in the experiment would be the amount of miracle-</a:t>
            </a:r>
            <a:r>
              <a:rPr lang="en-US" dirty="0" err="1"/>
              <a:t>gro</a:t>
            </a:r>
            <a:r>
              <a:rPr lang="en-US" dirty="0"/>
              <a:t> applied to the plants.  The dependent variable would be the height of the plants.</a:t>
            </a:r>
            <a:endParaRPr lang="en-US" sz="2800" dirty="0"/>
          </a:p>
          <a:p>
            <a:pPr lvl="1"/>
            <a:r>
              <a:rPr lang="en-US" dirty="0"/>
              <a:t>The hypothesis </a:t>
            </a:r>
            <a:r>
              <a:rPr lang="en-US" u="sng" dirty="0"/>
              <a:t>needs</a:t>
            </a:r>
            <a:r>
              <a:rPr lang="en-US" dirty="0"/>
              <a:t> to be written as  an “If…then” statement.</a:t>
            </a:r>
            <a:endParaRPr lang="en-US" sz="2800" dirty="0"/>
          </a:p>
          <a:p>
            <a:r>
              <a:rPr lang="en-US" dirty="0"/>
              <a:t>The “If” part of the statement </a:t>
            </a:r>
            <a:r>
              <a:rPr lang="en-US" i="1" dirty="0"/>
              <a:t>should describe what is done to the independent variable.</a:t>
            </a:r>
            <a:endParaRPr lang="en-US" sz="3200" dirty="0"/>
          </a:p>
          <a:p>
            <a:r>
              <a:rPr lang="en-US" dirty="0"/>
              <a:t>The “then” part of your statement </a:t>
            </a:r>
            <a:r>
              <a:rPr lang="en-US" i="1" dirty="0"/>
              <a:t>is the prediction of what will happen to the dependent variable.</a:t>
            </a:r>
            <a:endParaRPr lang="en-US" sz="3200" dirty="0"/>
          </a:p>
          <a:p>
            <a:r>
              <a:rPr lang="en-US" b="1" i="1" dirty="0"/>
              <a:t>Example</a:t>
            </a:r>
            <a:r>
              <a:rPr lang="en-US" i="1" dirty="0"/>
              <a:t>:  </a:t>
            </a:r>
            <a:r>
              <a:rPr lang="en-US" dirty="0"/>
              <a:t>If miracle-</a:t>
            </a:r>
            <a:r>
              <a:rPr lang="en-US" dirty="0" err="1"/>
              <a:t>gro</a:t>
            </a:r>
            <a:r>
              <a:rPr lang="en-US" dirty="0"/>
              <a:t> is applied to tomato plants, then they will grow taller.</a:t>
            </a:r>
            <a:endParaRPr lang="en-US" sz="3200" dirty="0"/>
          </a:p>
          <a:p>
            <a:endParaRPr lang="en-US" dirty="0"/>
          </a:p>
        </p:txBody>
      </p:sp>
    </p:spTree>
    <p:extLst>
      <p:ext uri="{BB962C8B-B14F-4D97-AF65-F5344CB8AC3E}">
        <p14:creationId xmlns:p14="http://schemas.microsoft.com/office/powerpoint/2010/main" val="1903851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A0A7-35E9-415F-BDEB-FDCC70D30104}"/>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8118888D-DF5D-46FB-A7B0-8A294B83DF19}"/>
              </a:ext>
            </a:extLst>
          </p:cNvPr>
          <p:cNvSpPr>
            <a:spLocks noGrp="1"/>
          </p:cNvSpPr>
          <p:nvPr>
            <p:ph idx="1"/>
          </p:nvPr>
        </p:nvSpPr>
        <p:spPr/>
        <p:txBody>
          <a:bodyPr>
            <a:normAutofit fontScale="77500" lnSpcReduction="20000"/>
          </a:bodyPr>
          <a:lstStyle/>
          <a:p>
            <a:pPr lvl="0"/>
            <a:r>
              <a:rPr lang="en-US" dirty="0"/>
              <a:t>There are two different ways to interpret the meaning of the statistical tests.  One way is to compare your calculated value to a </a:t>
            </a:r>
            <a:r>
              <a:rPr lang="en-US" b="1" dirty="0"/>
              <a:t>critical value</a:t>
            </a:r>
            <a:r>
              <a:rPr lang="en-US" dirty="0"/>
              <a:t>.  You will need to use a chi square/t-test table to find this critical value.  First, determine your degrees of freedom.  The degrees of freedom are equal to your number of phenotypes/categories minus one. </a:t>
            </a:r>
          </a:p>
          <a:p>
            <a:pPr lvl="0"/>
            <a:r>
              <a:rPr lang="en-US" dirty="0"/>
              <a:t>We are always going to use the 0.05 significance level in Biology.  The significance level, also denoted as alpha or α, is the probability of rejecting the null hypothesis when it is true. For example, a significance level of 0.05 indicates a 5% risk of concluding that a difference exists when there is no actual difference. This is essentially an error range.  </a:t>
            </a:r>
          </a:p>
          <a:p>
            <a:pPr lvl="0"/>
            <a:r>
              <a:rPr lang="en-US" dirty="0"/>
              <a:t>Compare the critical value to the calculated chi square or t-test statistic.  If the chi square/t-test statistic is greater than the critical value, we will reject the null hypothesis.  This means that the differences between the two groups is statistically significant.  If the chi square/t-test statistic is less than the critical value, we must fail to reject the null hypothesis.  This essentially means that the differences between our two groups are small and likely due to chance.</a:t>
            </a:r>
          </a:p>
          <a:p>
            <a:endParaRPr lang="en-US" dirty="0"/>
          </a:p>
        </p:txBody>
      </p:sp>
    </p:spTree>
    <p:extLst>
      <p:ext uri="{BB962C8B-B14F-4D97-AF65-F5344CB8AC3E}">
        <p14:creationId xmlns:p14="http://schemas.microsoft.com/office/powerpoint/2010/main" val="4012988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Chi Square Formula and Critical Value Table</a:t>
            </a:r>
          </a:p>
        </p:txBody>
      </p:sp>
      <p:pic>
        <p:nvPicPr>
          <p:cNvPr id="3" name="Picture 2"/>
          <p:cNvPicPr>
            <a:picLocks noChangeAspect="1"/>
          </p:cNvPicPr>
          <p:nvPr/>
        </p:nvPicPr>
        <p:blipFill rotWithShape="1">
          <a:blip r:embed="rId2"/>
          <a:srcRect l="27500" t="42593" r="49167" b="35185"/>
          <a:stretch/>
        </p:blipFill>
        <p:spPr>
          <a:xfrm>
            <a:off x="1620520" y="1752600"/>
            <a:ext cx="8392160" cy="4495800"/>
          </a:xfrm>
          <a:prstGeom prst="rect">
            <a:avLst/>
          </a:prstGeom>
        </p:spPr>
      </p:pic>
    </p:spTree>
    <p:extLst>
      <p:ext uri="{BB962C8B-B14F-4D97-AF65-F5344CB8AC3E}">
        <p14:creationId xmlns:p14="http://schemas.microsoft.com/office/powerpoint/2010/main" val="2042845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49C86-A2E2-4603-8F23-66C94DCC096F}"/>
              </a:ext>
            </a:extLst>
          </p:cNvPr>
          <p:cNvSpPr>
            <a:spLocks noGrp="1"/>
          </p:cNvSpPr>
          <p:nvPr>
            <p:ph type="title"/>
          </p:nvPr>
        </p:nvSpPr>
        <p:spPr/>
        <p:txBody>
          <a:bodyPr/>
          <a:lstStyle/>
          <a:p>
            <a:r>
              <a:rPr lang="en-US" dirty="0"/>
              <a:t>Statistics Review</a:t>
            </a:r>
          </a:p>
        </p:txBody>
      </p:sp>
      <p:sp>
        <p:nvSpPr>
          <p:cNvPr id="3" name="Content Placeholder 2">
            <a:extLst>
              <a:ext uri="{FF2B5EF4-FFF2-40B4-BE49-F238E27FC236}">
                <a16:creationId xmlns:a16="http://schemas.microsoft.com/office/drawing/2014/main" id="{5CA23DFA-6779-4EEB-BFDD-4609C9C28154}"/>
              </a:ext>
            </a:extLst>
          </p:cNvPr>
          <p:cNvSpPr>
            <a:spLocks noGrp="1"/>
          </p:cNvSpPr>
          <p:nvPr>
            <p:ph idx="1"/>
          </p:nvPr>
        </p:nvSpPr>
        <p:spPr>
          <a:xfrm>
            <a:off x="736600" y="2506662"/>
            <a:ext cx="10515600" cy="4351338"/>
          </a:xfrm>
        </p:spPr>
        <p:txBody>
          <a:bodyPr>
            <a:normAutofit fontScale="70000" lnSpcReduction="20000"/>
          </a:bodyPr>
          <a:lstStyle/>
          <a:p>
            <a:r>
              <a:rPr lang="en-US" dirty="0"/>
              <a:t>The other way to interpret statistical tests is to use the </a:t>
            </a:r>
            <a:r>
              <a:rPr lang="en-US" b="1" dirty="0"/>
              <a:t>p-value approach.  Use a distribution table to find your calculated chi-square or t-test value.  Make sure that you are looking in the row for the correct number of degrees of freedom.  </a:t>
            </a:r>
          </a:p>
          <a:p>
            <a:r>
              <a:rPr lang="en-US" b="1" dirty="0"/>
              <a:t>Now determine the p value represented by this value.  Use the column headings to get an estimate of the p-value. </a:t>
            </a:r>
          </a:p>
          <a:p>
            <a:r>
              <a:rPr lang="en-US" b="1" dirty="0"/>
              <a:t>T</a:t>
            </a:r>
            <a:r>
              <a:rPr lang="en-US" dirty="0"/>
              <a:t>he probability of whether the results of an investigation differ from the null results by chance alone is called the p-value. A p-value of 0.05 means that there is a 5% chance that the difference between the observed and the expected data is a random difference and a 95% chance that the difference is real and repeatable—in other words, a significant difference. </a:t>
            </a:r>
          </a:p>
          <a:p>
            <a:r>
              <a:rPr lang="en-US" dirty="0"/>
              <a:t>Therefore, if an investigator’s p-value is greater than 0.05, he or she would fail to reject the null hypothesis—that the difference between the observed results and the expected results is due to random chance and is not significant. </a:t>
            </a:r>
          </a:p>
          <a:p>
            <a:r>
              <a:rPr lang="en-US" dirty="0"/>
              <a:t>On the other hand, if the p-value is less than 0.05, the investigator would reject the null hypothesis.  This would indicate that the differences between the observed and expected data are significant and likely due to something other than chance.   </a:t>
            </a:r>
          </a:p>
          <a:p>
            <a:r>
              <a:rPr lang="en-US" dirty="0"/>
              <a:t>This same p-value approach  is used with the t-test and ANOVA testing.</a:t>
            </a:r>
          </a:p>
          <a:p>
            <a:pPr marL="0" indent="0">
              <a:buNone/>
            </a:pPr>
            <a:endParaRPr lang="en-US" dirty="0"/>
          </a:p>
        </p:txBody>
      </p:sp>
    </p:spTree>
    <p:extLst>
      <p:ext uri="{BB962C8B-B14F-4D97-AF65-F5344CB8AC3E}">
        <p14:creationId xmlns:p14="http://schemas.microsoft.com/office/powerpoint/2010/main" val="2811433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 Square example problem 1</a:t>
            </a:r>
          </a:p>
        </p:txBody>
      </p:sp>
      <p:sp>
        <p:nvSpPr>
          <p:cNvPr id="3" name="Content Placeholder 2"/>
          <p:cNvSpPr>
            <a:spLocks noGrp="1"/>
          </p:cNvSpPr>
          <p:nvPr>
            <p:ph idx="1"/>
          </p:nvPr>
        </p:nvSpPr>
        <p:spPr/>
        <p:txBody>
          <a:bodyPr>
            <a:normAutofit lnSpcReduction="10000"/>
          </a:bodyPr>
          <a:lstStyle/>
          <a:p>
            <a:r>
              <a:rPr lang="en-US" dirty="0"/>
              <a:t>The M&amp;M company claims that its bags should contain 30% red, 20% brown, 10% yellow, 20% green, and 20% orange candies (Note:  These are not the real distributions).  After opening the bags and counting the contents, the following data were obtained:  50 red, 60 brown, 30 yellow, 40 green, and 20 orange. </a:t>
            </a:r>
          </a:p>
          <a:p>
            <a:r>
              <a:rPr lang="en-US" dirty="0"/>
              <a:t>State your null hypothesis for this data set. </a:t>
            </a:r>
          </a:p>
          <a:p>
            <a:r>
              <a:rPr lang="en-US" dirty="0"/>
              <a:t>Perform a chi square analysis on this data.</a:t>
            </a:r>
          </a:p>
          <a:p>
            <a:r>
              <a:rPr lang="en-US" dirty="0"/>
              <a:t>What critical value should you use?</a:t>
            </a:r>
          </a:p>
          <a:p>
            <a:r>
              <a:rPr lang="en-US" dirty="0"/>
              <a:t>Will you accept (fail to reject) or reject your null hypothesis?</a:t>
            </a:r>
          </a:p>
          <a:p>
            <a:r>
              <a:rPr lang="en-US" dirty="0"/>
              <a:t>What does this mean about your data?</a:t>
            </a:r>
          </a:p>
          <a:p>
            <a:endParaRPr lang="en-US" dirty="0"/>
          </a:p>
        </p:txBody>
      </p:sp>
    </p:spTree>
    <p:extLst>
      <p:ext uri="{BB962C8B-B14F-4D97-AF65-F5344CB8AC3E}">
        <p14:creationId xmlns:p14="http://schemas.microsoft.com/office/powerpoint/2010/main" val="1549801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Chi Square Table</a:t>
            </a:r>
          </a:p>
        </p:txBody>
      </p:sp>
      <p:graphicFrame>
        <p:nvGraphicFramePr>
          <p:cNvPr id="3" name="Table 2"/>
          <p:cNvGraphicFramePr>
            <a:graphicFrameLocks noGrp="1"/>
          </p:cNvGraphicFramePr>
          <p:nvPr>
            <p:extLst/>
          </p:nvPr>
        </p:nvGraphicFramePr>
        <p:xfrm>
          <a:off x="1676400" y="1417639"/>
          <a:ext cx="8686800" cy="498316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99079362"/>
                    </a:ext>
                  </a:extLst>
                </a:gridCol>
                <a:gridCol w="1447800">
                  <a:extLst>
                    <a:ext uri="{9D8B030D-6E8A-4147-A177-3AD203B41FA5}">
                      <a16:colId xmlns:a16="http://schemas.microsoft.com/office/drawing/2014/main" val="2751280552"/>
                    </a:ext>
                  </a:extLst>
                </a:gridCol>
                <a:gridCol w="1447800">
                  <a:extLst>
                    <a:ext uri="{9D8B030D-6E8A-4147-A177-3AD203B41FA5}">
                      <a16:colId xmlns:a16="http://schemas.microsoft.com/office/drawing/2014/main" val="982630708"/>
                    </a:ext>
                  </a:extLst>
                </a:gridCol>
                <a:gridCol w="1447800">
                  <a:extLst>
                    <a:ext uri="{9D8B030D-6E8A-4147-A177-3AD203B41FA5}">
                      <a16:colId xmlns:a16="http://schemas.microsoft.com/office/drawing/2014/main" val="1952706173"/>
                    </a:ext>
                  </a:extLst>
                </a:gridCol>
                <a:gridCol w="1447800">
                  <a:extLst>
                    <a:ext uri="{9D8B030D-6E8A-4147-A177-3AD203B41FA5}">
                      <a16:colId xmlns:a16="http://schemas.microsoft.com/office/drawing/2014/main" val="3403090379"/>
                    </a:ext>
                  </a:extLst>
                </a:gridCol>
                <a:gridCol w="1447800">
                  <a:extLst>
                    <a:ext uri="{9D8B030D-6E8A-4147-A177-3AD203B41FA5}">
                      <a16:colId xmlns:a16="http://schemas.microsoft.com/office/drawing/2014/main" val="1573850770"/>
                    </a:ext>
                  </a:extLst>
                </a:gridCol>
              </a:tblGrid>
              <a:tr h="769459">
                <a:tc>
                  <a:txBody>
                    <a:bodyPr/>
                    <a:lstStyle/>
                    <a:p>
                      <a:r>
                        <a:rPr lang="en-US" dirty="0">
                          <a:solidFill>
                            <a:sysClr val="windowText" lastClr="000000"/>
                          </a:solidFill>
                        </a:rPr>
                        <a:t>Phenotype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n>
                            <a:solidFill>
                              <a:schemeClr val="tx1"/>
                            </a:solidFill>
                          </a:ln>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r>
                        <a:rPr lang="en-US" baseline="30000" dirty="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(O-E)</a:t>
                      </a:r>
                      <a:r>
                        <a:rPr lang="en-US" baseline="30000" dirty="0">
                          <a:solidFill>
                            <a:sysClr val="windowText" lastClr="000000"/>
                          </a:solidFill>
                        </a:rPr>
                        <a:t>2</a:t>
                      </a:r>
                      <a:r>
                        <a:rPr lang="en-US" baseline="0" dirty="0">
                          <a:solidFill>
                            <a:sysClr val="windowText" lastClr="000000"/>
                          </a:solidFill>
                        </a:rPr>
                        <a:t>/E</a:t>
                      </a:r>
                      <a:endParaRPr lang="en-US" dirty="0">
                        <a:solidFill>
                          <a:sysClr val="windowText" lastClr="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806307"/>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647656"/>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939409"/>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752068"/>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667872"/>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211422"/>
                  </a:ext>
                </a:extLst>
              </a:tr>
              <a:tr h="702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892670"/>
                  </a:ext>
                </a:extLst>
              </a:tr>
            </a:tbl>
          </a:graphicData>
        </a:graphic>
      </p:graphicFrame>
    </p:spTree>
    <p:extLst>
      <p:ext uri="{BB962C8B-B14F-4D97-AF65-F5344CB8AC3E}">
        <p14:creationId xmlns:p14="http://schemas.microsoft.com/office/powerpoint/2010/main" val="2630805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Chi Square Table</a:t>
            </a:r>
          </a:p>
        </p:txBody>
      </p:sp>
      <p:graphicFrame>
        <p:nvGraphicFramePr>
          <p:cNvPr id="3" name="Table 2"/>
          <p:cNvGraphicFramePr>
            <a:graphicFrameLocks noGrp="1"/>
          </p:cNvGraphicFramePr>
          <p:nvPr>
            <p:extLst/>
          </p:nvPr>
        </p:nvGraphicFramePr>
        <p:xfrm>
          <a:off x="1676400" y="1417639"/>
          <a:ext cx="8686800" cy="498316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99079362"/>
                    </a:ext>
                  </a:extLst>
                </a:gridCol>
                <a:gridCol w="1447800">
                  <a:extLst>
                    <a:ext uri="{9D8B030D-6E8A-4147-A177-3AD203B41FA5}">
                      <a16:colId xmlns:a16="http://schemas.microsoft.com/office/drawing/2014/main" val="2751280552"/>
                    </a:ext>
                  </a:extLst>
                </a:gridCol>
                <a:gridCol w="1447800">
                  <a:extLst>
                    <a:ext uri="{9D8B030D-6E8A-4147-A177-3AD203B41FA5}">
                      <a16:colId xmlns:a16="http://schemas.microsoft.com/office/drawing/2014/main" val="982630708"/>
                    </a:ext>
                  </a:extLst>
                </a:gridCol>
                <a:gridCol w="1447800">
                  <a:extLst>
                    <a:ext uri="{9D8B030D-6E8A-4147-A177-3AD203B41FA5}">
                      <a16:colId xmlns:a16="http://schemas.microsoft.com/office/drawing/2014/main" val="1952706173"/>
                    </a:ext>
                  </a:extLst>
                </a:gridCol>
                <a:gridCol w="1447800">
                  <a:extLst>
                    <a:ext uri="{9D8B030D-6E8A-4147-A177-3AD203B41FA5}">
                      <a16:colId xmlns:a16="http://schemas.microsoft.com/office/drawing/2014/main" val="3403090379"/>
                    </a:ext>
                  </a:extLst>
                </a:gridCol>
                <a:gridCol w="1447800">
                  <a:extLst>
                    <a:ext uri="{9D8B030D-6E8A-4147-A177-3AD203B41FA5}">
                      <a16:colId xmlns:a16="http://schemas.microsoft.com/office/drawing/2014/main" val="1573850770"/>
                    </a:ext>
                  </a:extLst>
                </a:gridCol>
              </a:tblGrid>
              <a:tr h="769459">
                <a:tc>
                  <a:txBody>
                    <a:bodyPr/>
                    <a:lstStyle/>
                    <a:p>
                      <a:r>
                        <a:rPr lang="en-US" dirty="0">
                          <a:solidFill>
                            <a:sysClr val="windowText" lastClr="000000"/>
                          </a:solidFill>
                        </a:rPr>
                        <a:t>Phenotype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n>
                            <a:solidFill>
                              <a:schemeClr val="tx1"/>
                            </a:solidFill>
                          </a:ln>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r>
                        <a:rPr lang="en-US" baseline="30000" dirty="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(O-E)</a:t>
                      </a:r>
                      <a:r>
                        <a:rPr lang="en-US" baseline="30000" dirty="0">
                          <a:solidFill>
                            <a:sysClr val="windowText" lastClr="000000"/>
                          </a:solidFill>
                        </a:rPr>
                        <a:t>2</a:t>
                      </a:r>
                      <a:r>
                        <a:rPr lang="en-US" baseline="0" dirty="0">
                          <a:solidFill>
                            <a:sysClr val="windowText" lastClr="000000"/>
                          </a:solidFill>
                        </a:rPr>
                        <a:t>/E</a:t>
                      </a:r>
                      <a:endParaRPr lang="en-US" dirty="0">
                        <a:solidFill>
                          <a:sysClr val="windowText" lastClr="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806307"/>
                  </a:ext>
                </a:extLst>
              </a:tr>
              <a:tr h="702284">
                <a:tc>
                  <a:txBody>
                    <a:bodyPr/>
                    <a:lstStyle/>
                    <a:p>
                      <a:r>
                        <a:rPr lang="en-US" dirty="0">
                          <a:solidFill>
                            <a:srgbClr val="FF0000"/>
                          </a:solidFill>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100/60=1.67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647656"/>
                  </a:ext>
                </a:extLst>
              </a:tr>
              <a:tr h="702284">
                <a:tc>
                  <a:txBody>
                    <a:bodyPr/>
                    <a:lstStyle/>
                    <a:p>
                      <a:r>
                        <a:rPr lang="en-US" dirty="0">
                          <a:solidFill>
                            <a:srgbClr val="FF0000"/>
                          </a:solidFill>
                        </a:rPr>
                        <a:t>Brown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400/40=10</a:t>
                      </a:r>
                    </a:p>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939409"/>
                  </a:ext>
                </a:extLst>
              </a:tr>
              <a:tr h="702284">
                <a:tc>
                  <a:txBody>
                    <a:bodyPr/>
                    <a:lstStyle/>
                    <a:p>
                      <a:r>
                        <a:rPr lang="en-US" dirty="0">
                          <a:solidFill>
                            <a:srgbClr val="FF0000"/>
                          </a:solidFill>
                        </a:rPr>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100/20=5</a:t>
                      </a:r>
                    </a:p>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752068"/>
                  </a:ext>
                </a:extLst>
              </a:tr>
              <a:tr h="702284">
                <a:tc>
                  <a:txBody>
                    <a:bodyPr/>
                    <a:lstStyle/>
                    <a:p>
                      <a:r>
                        <a:rPr lang="en-US" dirty="0">
                          <a:solidFill>
                            <a:srgbClr val="FF0000"/>
                          </a:solidFill>
                        </a:rPr>
                        <a:t>Green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667872"/>
                  </a:ext>
                </a:extLst>
              </a:tr>
              <a:tr h="702284">
                <a:tc>
                  <a:txBody>
                    <a:bodyPr/>
                    <a:lstStyle/>
                    <a:p>
                      <a:r>
                        <a:rPr lang="en-US" dirty="0">
                          <a:solidFill>
                            <a:srgbClr val="FF0000"/>
                          </a:solidFill>
                        </a:rPr>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400/40=10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211422"/>
                  </a:ext>
                </a:extLst>
              </a:tr>
              <a:tr h="702284">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892670"/>
                  </a:ext>
                </a:extLst>
              </a:tr>
            </a:tbl>
          </a:graphicData>
        </a:graphic>
      </p:graphicFrame>
    </p:spTree>
    <p:extLst>
      <p:ext uri="{BB962C8B-B14F-4D97-AF65-F5344CB8AC3E}">
        <p14:creationId xmlns:p14="http://schemas.microsoft.com/office/powerpoint/2010/main" val="4111826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for problem 1</a:t>
            </a:r>
          </a:p>
        </p:txBody>
      </p:sp>
      <p:sp>
        <p:nvSpPr>
          <p:cNvPr id="3" name="Content Placeholder 2"/>
          <p:cNvSpPr>
            <a:spLocks noGrp="1"/>
          </p:cNvSpPr>
          <p:nvPr>
            <p:ph idx="1"/>
          </p:nvPr>
        </p:nvSpPr>
        <p:spPr/>
        <p:txBody>
          <a:bodyPr>
            <a:normAutofit fontScale="62500" lnSpcReduction="20000"/>
          </a:bodyPr>
          <a:lstStyle/>
          <a:p>
            <a:r>
              <a:rPr lang="en-US" dirty="0">
                <a:solidFill>
                  <a:srgbClr val="FF0000"/>
                </a:solidFill>
              </a:rPr>
              <a:t>Our Null Hypothesis for this problem should be:  “There are no statistically significant differences between the observed and expected data sets.</a:t>
            </a:r>
          </a:p>
          <a:p>
            <a:r>
              <a:rPr lang="en-US" dirty="0">
                <a:solidFill>
                  <a:srgbClr val="FF0000"/>
                </a:solidFill>
              </a:rPr>
              <a:t>To determine the expected values, multiply the percentages from the question stem by the total number of M &amp; </a:t>
            </a:r>
            <a:r>
              <a:rPr lang="en-US" dirty="0" err="1">
                <a:solidFill>
                  <a:srgbClr val="FF0000"/>
                </a:solidFill>
              </a:rPr>
              <a:t>Ms</a:t>
            </a:r>
            <a:r>
              <a:rPr lang="en-US" dirty="0">
                <a:solidFill>
                  <a:srgbClr val="FF0000"/>
                </a:solidFill>
              </a:rPr>
              <a:t> in the sample.  </a:t>
            </a:r>
          </a:p>
          <a:p>
            <a:r>
              <a:rPr lang="en-US" dirty="0">
                <a:solidFill>
                  <a:srgbClr val="FF0000"/>
                </a:solidFill>
              </a:rPr>
              <a:t>Obtain the total number by adding up all the values in the observed (O) column.</a:t>
            </a:r>
          </a:p>
          <a:p>
            <a:r>
              <a:rPr lang="en-US" dirty="0">
                <a:solidFill>
                  <a:srgbClr val="FF0000"/>
                </a:solidFill>
              </a:rPr>
              <a:t>For example:  To get the expected value for red, multiple the expected percentage (in decimal form) (0.30) by the total number of  M &amp; </a:t>
            </a:r>
            <a:r>
              <a:rPr lang="en-US" dirty="0" err="1">
                <a:solidFill>
                  <a:srgbClr val="FF0000"/>
                </a:solidFill>
              </a:rPr>
              <a:t>Ms</a:t>
            </a:r>
            <a:r>
              <a:rPr lang="en-US" dirty="0">
                <a:solidFill>
                  <a:srgbClr val="FF0000"/>
                </a:solidFill>
              </a:rPr>
              <a:t> in our sample (200).  This means that we expect 60 red M&amp;Ms.</a:t>
            </a:r>
          </a:p>
          <a:p>
            <a:r>
              <a:rPr lang="en-US" dirty="0">
                <a:solidFill>
                  <a:srgbClr val="FF0000"/>
                </a:solidFill>
              </a:rPr>
              <a:t>Fill in the Chi Square Table by completing the operations indicated by the column headers.  To obtain the chi square statistic, add up all the values in the final column.</a:t>
            </a:r>
          </a:p>
          <a:p>
            <a:r>
              <a:rPr lang="en-US" dirty="0">
                <a:solidFill>
                  <a:srgbClr val="FF0000"/>
                </a:solidFill>
              </a:rPr>
              <a:t>This gives us a chi square statistic (</a:t>
            </a:r>
            <a:r>
              <a:rPr lang="el-GR" dirty="0">
                <a:solidFill>
                  <a:srgbClr val="FF0000"/>
                </a:solidFill>
              </a:rPr>
              <a:t>χ</a:t>
            </a:r>
            <a:r>
              <a:rPr lang="en-US" baseline="30000" dirty="0">
                <a:solidFill>
                  <a:srgbClr val="FF0000"/>
                </a:solidFill>
              </a:rPr>
              <a:t>2</a:t>
            </a:r>
            <a:r>
              <a:rPr lang="en-US" dirty="0">
                <a:solidFill>
                  <a:srgbClr val="FF0000"/>
                </a:solidFill>
              </a:rPr>
              <a:t>) of 26.7.</a:t>
            </a:r>
          </a:p>
          <a:p>
            <a:r>
              <a:rPr lang="en-US" dirty="0">
                <a:solidFill>
                  <a:srgbClr val="FF0000"/>
                </a:solidFill>
              </a:rPr>
              <a:t>We must compare the chi square statistic to the critical value.  For this situation, we have 4 degrees of freedom (number of colors minus 1).  We always use the 0.05 p value in AP Biology, so our critical value is 9.49.</a:t>
            </a:r>
          </a:p>
          <a:p>
            <a:r>
              <a:rPr lang="en-US" dirty="0">
                <a:solidFill>
                  <a:srgbClr val="FF0000"/>
                </a:solidFill>
              </a:rPr>
              <a:t>Since our chi square statistic is higher than our critical value, we must reject the null hypothesis.</a:t>
            </a:r>
          </a:p>
          <a:p>
            <a:r>
              <a:rPr lang="en-US" dirty="0">
                <a:solidFill>
                  <a:srgbClr val="FF0000"/>
                </a:solidFill>
              </a:rPr>
              <a:t>This means that our observed data is very different from our expected data and that the differences are too large to be simply due to chance.</a:t>
            </a:r>
          </a:p>
        </p:txBody>
      </p:sp>
    </p:spTree>
    <p:extLst>
      <p:ext uri="{BB962C8B-B14F-4D97-AF65-F5344CB8AC3E}">
        <p14:creationId xmlns:p14="http://schemas.microsoft.com/office/powerpoint/2010/main" val="3725893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 Square example problem 2</a:t>
            </a:r>
          </a:p>
        </p:txBody>
      </p:sp>
      <p:sp>
        <p:nvSpPr>
          <p:cNvPr id="3" name="Content Placeholder 2"/>
          <p:cNvSpPr>
            <a:spLocks noGrp="1"/>
          </p:cNvSpPr>
          <p:nvPr>
            <p:ph idx="1"/>
          </p:nvPr>
        </p:nvSpPr>
        <p:spPr>
          <a:xfrm>
            <a:off x="1981200" y="1600200"/>
            <a:ext cx="8534400" cy="5105400"/>
          </a:xfrm>
        </p:spPr>
        <p:txBody>
          <a:bodyPr>
            <a:noAutofit/>
          </a:bodyPr>
          <a:lstStyle/>
          <a:p>
            <a:r>
              <a:rPr lang="en-US" sz="2400" dirty="0">
                <a:latin typeface="Arial Black" panose="020B0A04020102020204" pitchFamily="34" charset="0"/>
              </a:rPr>
              <a:t>In the P generation, a female fruit fly homozygous for white eyes is crossed with a wild type male ( homozygous for red eyes). </a:t>
            </a:r>
          </a:p>
          <a:p>
            <a:r>
              <a:rPr lang="en-US" sz="2400" dirty="0">
                <a:latin typeface="Arial Black" panose="020B0A04020102020204" pitchFamily="34" charset="0"/>
              </a:rPr>
              <a:t>All of the F1 male flies have white eyes and all of the F1 females have red eyes. Out of 100 F2 offspring, the following offspring were obtained: 23 wild type females, 26 wild type males, 25 white eyed females, and 26 white eyed males.</a:t>
            </a:r>
          </a:p>
          <a:p>
            <a:r>
              <a:rPr lang="en-US" sz="2400" dirty="0">
                <a:latin typeface="Arial Black" panose="020B0A04020102020204" pitchFamily="34" charset="0"/>
              </a:rPr>
              <a:t>a. What is the most likely mode of inheritance for the white eye color trait? Why? </a:t>
            </a:r>
          </a:p>
          <a:p>
            <a:r>
              <a:rPr lang="en-US" sz="2400" dirty="0">
                <a:latin typeface="Arial Black" panose="020B0A04020102020204" pitchFamily="34" charset="0"/>
              </a:rPr>
              <a:t>b. Draw a Punnett square that depicts the cross that produced the F1 flies described above.</a:t>
            </a:r>
          </a:p>
          <a:p>
            <a:endParaRPr lang="en-US" sz="2400" dirty="0">
              <a:latin typeface="Arial Black" panose="020B0A04020102020204" pitchFamily="34" charset="0"/>
            </a:endParaRPr>
          </a:p>
        </p:txBody>
      </p:sp>
    </p:spTree>
    <p:extLst>
      <p:ext uri="{BB962C8B-B14F-4D97-AF65-F5344CB8AC3E}">
        <p14:creationId xmlns:p14="http://schemas.microsoft.com/office/powerpoint/2010/main" val="1343423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en-US" dirty="0"/>
              <a:t>Chi Square example problem 2 continued</a:t>
            </a:r>
          </a:p>
        </p:txBody>
      </p:sp>
      <p:sp>
        <p:nvSpPr>
          <p:cNvPr id="3" name="Content Placeholder 2"/>
          <p:cNvSpPr>
            <a:spLocks noGrp="1"/>
          </p:cNvSpPr>
          <p:nvPr>
            <p:ph idx="1"/>
          </p:nvPr>
        </p:nvSpPr>
        <p:spPr>
          <a:xfrm>
            <a:off x="1981200" y="1095376"/>
            <a:ext cx="8229600" cy="4525963"/>
          </a:xfrm>
        </p:spPr>
        <p:txBody>
          <a:bodyPr>
            <a:normAutofit fontScale="25000" lnSpcReduction="20000"/>
          </a:bodyPr>
          <a:lstStyle/>
          <a:p>
            <a:r>
              <a:rPr lang="en-US" sz="8000" dirty="0">
                <a:latin typeface="Arial Black" panose="020B0A04020102020204" pitchFamily="34" charset="0"/>
              </a:rPr>
              <a:t>c. Draw a Punnett square that depicts the cross that produced the F2 flies described above.</a:t>
            </a:r>
          </a:p>
          <a:p>
            <a:endParaRPr lang="en-US" sz="8000" dirty="0">
              <a:latin typeface="Arial Black" panose="020B0A04020102020204" pitchFamily="34" charset="0"/>
            </a:endParaRPr>
          </a:p>
          <a:p>
            <a:r>
              <a:rPr lang="en-US" sz="8000" dirty="0">
                <a:latin typeface="Arial Black" panose="020B0A04020102020204" pitchFamily="34" charset="0"/>
              </a:rPr>
              <a:t>d. Out of 100 F2 offspring, how many were expected to be wild type males? Wild type females? White-eyed males? White-eyed females?</a:t>
            </a:r>
          </a:p>
          <a:p>
            <a:r>
              <a:rPr lang="en-US" sz="8000" dirty="0">
                <a:latin typeface="Arial Black" panose="020B0A04020102020204" pitchFamily="34" charset="0"/>
              </a:rPr>
              <a:t>e.  State your null hypothesis.</a:t>
            </a:r>
          </a:p>
          <a:p>
            <a:endParaRPr lang="en-US" sz="8000" dirty="0">
              <a:latin typeface="Arial Black" panose="020B0A04020102020204" pitchFamily="34" charset="0"/>
            </a:endParaRPr>
          </a:p>
          <a:p>
            <a:r>
              <a:rPr lang="en-US" sz="8000" dirty="0">
                <a:latin typeface="Arial Black" panose="020B0A04020102020204" pitchFamily="34" charset="0"/>
              </a:rPr>
              <a:t>e. Construct a chi square analysis table for the F2 cross.</a:t>
            </a:r>
          </a:p>
          <a:p>
            <a:endParaRPr lang="en-US" sz="8000" dirty="0">
              <a:latin typeface="Arial Black" panose="020B0A04020102020204" pitchFamily="34" charset="0"/>
            </a:endParaRPr>
          </a:p>
          <a:p>
            <a:r>
              <a:rPr lang="en-US" sz="8000" dirty="0">
                <a:latin typeface="Arial Black" panose="020B0A04020102020204" pitchFamily="34" charset="0"/>
              </a:rPr>
              <a:t>f. Calculate the chi square value.</a:t>
            </a:r>
          </a:p>
          <a:p>
            <a:endParaRPr lang="en-US" sz="8000" dirty="0">
              <a:latin typeface="Arial Black" panose="020B0A04020102020204" pitchFamily="34" charset="0"/>
            </a:endParaRPr>
          </a:p>
          <a:p>
            <a:r>
              <a:rPr lang="en-US" sz="8000" dirty="0">
                <a:latin typeface="Arial Black" panose="020B0A04020102020204" pitchFamily="34" charset="0"/>
              </a:rPr>
              <a:t>g. How many degrees of freedom should you use?</a:t>
            </a:r>
          </a:p>
          <a:p>
            <a:endParaRPr lang="en-US" sz="8000" dirty="0">
              <a:latin typeface="Arial Black" panose="020B0A04020102020204" pitchFamily="34" charset="0"/>
            </a:endParaRPr>
          </a:p>
          <a:p>
            <a:r>
              <a:rPr lang="en-US" sz="8000" dirty="0">
                <a:latin typeface="Arial Black" panose="020B0A04020102020204" pitchFamily="34" charset="0"/>
              </a:rPr>
              <a:t>h. What is the critical value?</a:t>
            </a:r>
          </a:p>
          <a:p>
            <a:endParaRPr lang="en-US" sz="8000" dirty="0">
              <a:latin typeface="Arial Black" panose="020B0A04020102020204" pitchFamily="34" charset="0"/>
            </a:endParaRPr>
          </a:p>
          <a:p>
            <a:r>
              <a:rPr lang="en-US" sz="8000" dirty="0" err="1">
                <a:latin typeface="Arial Black" panose="020B0A04020102020204" pitchFamily="34" charset="0"/>
              </a:rPr>
              <a:t>i</a:t>
            </a:r>
            <a:r>
              <a:rPr lang="en-US" sz="8000" dirty="0">
                <a:latin typeface="Arial Black" panose="020B0A04020102020204" pitchFamily="34" charset="0"/>
              </a:rPr>
              <a:t>. What does your chi square analysis tell you about your data and hypothesis?  Did you accept (fail to reject) or reject the null hypothesis?</a:t>
            </a:r>
          </a:p>
          <a:p>
            <a:endParaRPr lang="en-US" dirty="0"/>
          </a:p>
        </p:txBody>
      </p:sp>
    </p:spTree>
    <p:extLst>
      <p:ext uri="{BB962C8B-B14F-4D97-AF65-F5344CB8AC3E}">
        <p14:creationId xmlns:p14="http://schemas.microsoft.com/office/powerpoint/2010/main" val="2977049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Chi Square Table</a:t>
            </a:r>
          </a:p>
        </p:txBody>
      </p:sp>
      <p:graphicFrame>
        <p:nvGraphicFramePr>
          <p:cNvPr id="3" name="Table 2"/>
          <p:cNvGraphicFramePr>
            <a:graphicFrameLocks noGrp="1"/>
          </p:cNvGraphicFramePr>
          <p:nvPr>
            <p:extLst/>
          </p:nvPr>
        </p:nvGraphicFramePr>
        <p:xfrm>
          <a:off x="1676400" y="1417639"/>
          <a:ext cx="8686800" cy="498316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99079362"/>
                    </a:ext>
                  </a:extLst>
                </a:gridCol>
                <a:gridCol w="1447800">
                  <a:extLst>
                    <a:ext uri="{9D8B030D-6E8A-4147-A177-3AD203B41FA5}">
                      <a16:colId xmlns:a16="http://schemas.microsoft.com/office/drawing/2014/main" val="2751280552"/>
                    </a:ext>
                  </a:extLst>
                </a:gridCol>
                <a:gridCol w="1447800">
                  <a:extLst>
                    <a:ext uri="{9D8B030D-6E8A-4147-A177-3AD203B41FA5}">
                      <a16:colId xmlns:a16="http://schemas.microsoft.com/office/drawing/2014/main" val="982630708"/>
                    </a:ext>
                  </a:extLst>
                </a:gridCol>
                <a:gridCol w="1447800">
                  <a:extLst>
                    <a:ext uri="{9D8B030D-6E8A-4147-A177-3AD203B41FA5}">
                      <a16:colId xmlns:a16="http://schemas.microsoft.com/office/drawing/2014/main" val="1952706173"/>
                    </a:ext>
                  </a:extLst>
                </a:gridCol>
                <a:gridCol w="1447800">
                  <a:extLst>
                    <a:ext uri="{9D8B030D-6E8A-4147-A177-3AD203B41FA5}">
                      <a16:colId xmlns:a16="http://schemas.microsoft.com/office/drawing/2014/main" val="3403090379"/>
                    </a:ext>
                  </a:extLst>
                </a:gridCol>
                <a:gridCol w="1447800">
                  <a:extLst>
                    <a:ext uri="{9D8B030D-6E8A-4147-A177-3AD203B41FA5}">
                      <a16:colId xmlns:a16="http://schemas.microsoft.com/office/drawing/2014/main" val="1573850770"/>
                    </a:ext>
                  </a:extLst>
                </a:gridCol>
              </a:tblGrid>
              <a:tr h="769459">
                <a:tc>
                  <a:txBody>
                    <a:bodyPr/>
                    <a:lstStyle/>
                    <a:p>
                      <a:r>
                        <a:rPr lang="en-US" dirty="0">
                          <a:solidFill>
                            <a:sysClr val="windowText" lastClr="000000"/>
                          </a:solidFill>
                        </a:rPr>
                        <a:t>Phenotype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n>
                            <a:solidFill>
                              <a:schemeClr val="tx1"/>
                            </a:solidFill>
                          </a:ln>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r>
                        <a:rPr lang="en-US" baseline="30000" dirty="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(O-E)</a:t>
                      </a:r>
                      <a:r>
                        <a:rPr lang="en-US" baseline="30000" dirty="0">
                          <a:solidFill>
                            <a:sysClr val="windowText" lastClr="000000"/>
                          </a:solidFill>
                        </a:rPr>
                        <a:t>2</a:t>
                      </a:r>
                      <a:r>
                        <a:rPr lang="en-US" baseline="0" dirty="0">
                          <a:solidFill>
                            <a:sysClr val="windowText" lastClr="000000"/>
                          </a:solidFill>
                        </a:rPr>
                        <a:t>/E</a:t>
                      </a:r>
                      <a:endParaRPr lang="en-US" dirty="0">
                        <a:solidFill>
                          <a:sysClr val="windowText" lastClr="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806307"/>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647656"/>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939409"/>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752068"/>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667872"/>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211422"/>
                  </a:ext>
                </a:extLst>
              </a:tr>
              <a:tr h="702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892670"/>
                  </a:ext>
                </a:extLst>
              </a:tr>
            </a:tbl>
          </a:graphicData>
        </a:graphic>
      </p:graphicFrame>
    </p:spTree>
    <p:extLst>
      <p:ext uri="{BB962C8B-B14F-4D97-AF65-F5344CB8AC3E}">
        <p14:creationId xmlns:p14="http://schemas.microsoft.com/office/powerpoint/2010/main" val="277172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38C3-F9D2-4ACD-B20F-DE4D3FB7427B}"/>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281B2D7B-D1B6-48C6-BA52-11E23897E80C}"/>
              </a:ext>
            </a:extLst>
          </p:cNvPr>
          <p:cNvSpPr>
            <a:spLocks noGrp="1"/>
          </p:cNvSpPr>
          <p:nvPr>
            <p:ph idx="1"/>
          </p:nvPr>
        </p:nvSpPr>
        <p:spPr/>
        <p:txBody>
          <a:bodyPr>
            <a:normAutofit fontScale="40000" lnSpcReduction="20000"/>
          </a:bodyPr>
          <a:lstStyle/>
          <a:p>
            <a:r>
              <a:rPr lang="en-US" b="1" dirty="0"/>
              <a:t>Step 4:  Experiment</a:t>
            </a:r>
            <a:endParaRPr lang="en-US" sz="3200" dirty="0"/>
          </a:p>
          <a:p>
            <a:pPr lvl="0"/>
            <a:r>
              <a:rPr lang="en-US" dirty="0"/>
              <a:t>The scientist must develop and follow a </a:t>
            </a:r>
            <a:r>
              <a:rPr lang="en-US" i="1" dirty="0"/>
              <a:t>procedure</a:t>
            </a:r>
            <a:r>
              <a:rPr lang="en-US" dirty="0"/>
              <a:t> that anyone can follow.</a:t>
            </a:r>
            <a:endParaRPr lang="en-US" sz="3200" dirty="0"/>
          </a:p>
          <a:p>
            <a:pPr lvl="0"/>
            <a:r>
              <a:rPr lang="en-US" dirty="0"/>
              <a:t>Use </a:t>
            </a:r>
            <a:r>
              <a:rPr lang="en-US" i="1" dirty="0"/>
              <a:t>precise </a:t>
            </a:r>
            <a:r>
              <a:rPr lang="en-US" dirty="0"/>
              <a:t>directions.</a:t>
            </a:r>
            <a:endParaRPr lang="en-US" sz="3200" dirty="0"/>
          </a:p>
          <a:p>
            <a:pPr lvl="0"/>
            <a:r>
              <a:rPr lang="en-US" dirty="0"/>
              <a:t>Include a </a:t>
            </a:r>
            <a:r>
              <a:rPr lang="en-US" i="1" dirty="0"/>
              <a:t>detailed materials list.</a:t>
            </a:r>
            <a:endParaRPr lang="en-US" sz="3200" dirty="0"/>
          </a:p>
          <a:p>
            <a:pPr lvl="0"/>
            <a:r>
              <a:rPr lang="en-US" dirty="0"/>
              <a:t>The outcome must be </a:t>
            </a:r>
            <a:r>
              <a:rPr lang="en-US" b="1" i="1" dirty="0"/>
              <a:t>quantifiable</a:t>
            </a:r>
            <a:r>
              <a:rPr lang="en-US" dirty="0"/>
              <a:t> (measurable).</a:t>
            </a:r>
            <a:endParaRPr lang="en-US" sz="3200" dirty="0"/>
          </a:p>
          <a:p>
            <a:pPr lvl="0"/>
            <a:r>
              <a:rPr lang="en-US" dirty="0"/>
              <a:t>The experiment </a:t>
            </a:r>
            <a:r>
              <a:rPr lang="en-US" u="sng" dirty="0"/>
              <a:t>mus</a:t>
            </a:r>
            <a:r>
              <a:rPr lang="en-US" dirty="0"/>
              <a:t>t have a </a:t>
            </a:r>
            <a:r>
              <a:rPr lang="en-US" b="1" i="1" dirty="0"/>
              <a:t>control group.   </a:t>
            </a:r>
            <a:endParaRPr lang="en-US" sz="3200" dirty="0"/>
          </a:p>
          <a:p>
            <a:pPr lvl="1"/>
            <a:r>
              <a:rPr lang="en-US" dirty="0"/>
              <a:t>The </a:t>
            </a:r>
            <a:r>
              <a:rPr lang="en-US" b="1" i="1" dirty="0"/>
              <a:t>control group</a:t>
            </a:r>
            <a:r>
              <a:rPr lang="en-US" dirty="0"/>
              <a:t> may be a “</a:t>
            </a:r>
            <a:r>
              <a:rPr lang="en-US" i="1" dirty="0"/>
              <a:t>no treatment</a:t>
            </a:r>
            <a:r>
              <a:rPr lang="en-US" dirty="0"/>
              <a:t>” or an “experimenter selected” group to use as a </a:t>
            </a:r>
            <a:r>
              <a:rPr lang="en-US" i="1" dirty="0"/>
              <a:t>standard of comparison</a:t>
            </a:r>
            <a:r>
              <a:rPr lang="en-US" dirty="0"/>
              <a:t> for the independent variable.</a:t>
            </a:r>
          </a:p>
          <a:p>
            <a:pPr lvl="1"/>
            <a:r>
              <a:rPr lang="en-US" dirty="0"/>
              <a:t>A </a:t>
            </a:r>
            <a:r>
              <a:rPr lang="en-US" b="1" dirty="0"/>
              <a:t>negative control group </a:t>
            </a:r>
            <a:r>
              <a:rPr lang="en-US" dirty="0"/>
              <a:t>is a control group that is not exposed to the experimental treatment or to any other treatment that is expected to have an effect.</a:t>
            </a:r>
          </a:p>
          <a:p>
            <a:pPr lvl="1"/>
            <a:r>
              <a:rPr lang="en-US" dirty="0"/>
              <a:t>For example, imagine that you wanted to know if some lettuce carried bacteria. You set up an experiment in which you wipe lettuce leaves with a swab, wipe the swab on a bacterial growth plate, incubate the plate, and see what grows on the plate. As a negative control, you might just wipe a sterile swab on the growth plate. You would not expect to see any bacterial growth on this plate, and if you do, it is an indication that your swabs, plates, or incubator are contaminated with bacteria that could interfere with the results of the experiment. </a:t>
            </a:r>
          </a:p>
          <a:p>
            <a:pPr lvl="1"/>
            <a:r>
              <a:rPr lang="en-US" dirty="0"/>
              <a:t>A </a:t>
            </a:r>
            <a:r>
              <a:rPr lang="en-US" b="1" dirty="0"/>
              <a:t>positive control group </a:t>
            </a:r>
            <a:r>
              <a:rPr lang="en-US" dirty="0"/>
              <a:t>is a control group that is not exposed to the experimental treatment but that is exposed to some other treatment that is known to produce the expected effect. </a:t>
            </a:r>
          </a:p>
          <a:p>
            <a:pPr lvl="1"/>
            <a:r>
              <a:rPr lang="en-US" dirty="0"/>
              <a:t>As a positive control, you might swab an existing colony of bacteria and wipe it on the growth plate. In this case, you </a:t>
            </a:r>
            <a:r>
              <a:rPr lang="en-US" i="1" dirty="0"/>
              <a:t>would</a:t>
            </a:r>
            <a:r>
              <a:rPr lang="en-US" dirty="0"/>
              <a:t> expect to see bacterial growth on the plate, and if you do not, it is an indication that something in your experimental set-up is preventing the growth of bacteria. Perhaps the growth plates contain an antibiotic or the incubator is set to too high a temperature. </a:t>
            </a:r>
            <a:endParaRPr lang="en-US" sz="2800" dirty="0"/>
          </a:p>
          <a:p>
            <a:r>
              <a:rPr lang="en-US" b="1" dirty="0"/>
              <a:t>Example:  </a:t>
            </a:r>
            <a:r>
              <a:rPr lang="en-US" dirty="0"/>
              <a:t>In the miracle-</a:t>
            </a:r>
            <a:r>
              <a:rPr lang="en-US" dirty="0" err="1"/>
              <a:t>gro</a:t>
            </a:r>
            <a:r>
              <a:rPr lang="en-US" dirty="0"/>
              <a:t> experiment described above, the negative control group would consist of plants that are not exposed to any miracle-gro.</a:t>
            </a:r>
            <a:endParaRPr lang="en-US" sz="3200" dirty="0"/>
          </a:p>
          <a:p>
            <a:pPr lvl="1"/>
            <a:r>
              <a:rPr lang="en-US" dirty="0"/>
              <a:t>The control group is </a:t>
            </a:r>
            <a:r>
              <a:rPr lang="en-US" i="1" dirty="0"/>
              <a:t>exposed to</a:t>
            </a:r>
            <a:r>
              <a:rPr lang="en-US" dirty="0"/>
              <a:t> </a:t>
            </a:r>
            <a:r>
              <a:rPr lang="en-US" i="1" u="sng" dirty="0"/>
              <a:t>all</a:t>
            </a:r>
            <a:r>
              <a:rPr lang="en-US" i="1" dirty="0"/>
              <a:t> of the same factors</a:t>
            </a:r>
            <a:r>
              <a:rPr lang="en-US" dirty="0"/>
              <a:t> as the </a:t>
            </a:r>
            <a:r>
              <a:rPr lang="en-US" b="1" i="1" dirty="0"/>
              <a:t>experimental group</a:t>
            </a:r>
            <a:r>
              <a:rPr lang="en-US" b="1" dirty="0"/>
              <a:t>(s)</a:t>
            </a:r>
            <a:r>
              <a:rPr lang="en-US" dirty="0"/>
              <a:t> </a:t>
            </a:r>
            <a:r>
              <a:rPr lang="en-US" u="sng" dirty="0"/>
              <a:t>except</a:t>
            </a:r>
            <a:r>
              <a:rPr lang="en-US" dirty="0"/>
              <a:t> for the independent </a:t>
            </a:r>
            <a:r>
              <a:rPr lang="en-US" i="1" dirty="0"/>
              <a:t>variable being tested</a:t>
            </a:r>
            <a:r>
              <a:rPr lang="en-US" dirty="0"/>
              <a:t>.</a:t>
            </a:r>
            <a:endParaRPr lang="en-US" sz="2800" dirty="0"/>
          </a:p>
          <a:p>
            <a:r>
              <a:rPr lang="en-US" b="1" i="1" dirty="0"/>
              <a:t>Experimental group</a:t>
            </a:r>
            <a:r>
              <a:rPr lang="en-US" dirty="0"/>
              <a:t> – group or groups that have the </a:t>
            </a:r>
            <a:r>
              <a:rPr lang="en-US" i="1" dirty="0"/>
              <a:t>independent variable applied/manipulated. </a:t>
            </a:r>
            <a:endParaRPr lang="en-US" sz="3200" dirty="0"/>
          </a:p>
          <a:p>
            <a:r>
              <a:rPr lang="en-US" b="1" dirty="0"/>
              <a:t>Example:  In the miracle-</a:t>
            </a:r>
            <a:r>
              <a:rPr lang="en-US" b="1" dirty="0" err="1"/>
              <a:t>gro</a:t>
            </a:r>
            <a:r>
              <a:rPr lang="en-US" b="1" dirty="0"/>
              <a:t> experiment, the experimental group would consist of a group of plants that are treated with miracle-gro.  We might treat different subgroups with different amounts of miracle-</a:t>
            </a:r>
            <a:r>
              <a:rPr lang="en-US" b="1" dirty="0" err="1"/>
              <a:t>gro</a:t>
            </a:r>
            <a:r>
              <a:rPr lang="en-US" b="1" dirty="0"/>
              <a:t> to test the effect of concentration.</a:t>
            </a:r>
            <a:endParaRPr lang="en-US" sz="3200" dirty="0"/>
          </a:p>
          <a:p>
            <a:r>
              <a:rPr lang="en-US" b="1" i="1" dirty="0"/>
              <a:t>Constants</a:t>
            </a:r>
            <a:r>
              <a:rPr lang="en-US" dirty="0"/>
              <a:t> – all the </a:t>
            </a:r>
            <a:r>
              <a:rPr lang="en-US" i="1" dirty="0"/>
              <a:t>factors</a:t>
            </a:r>
            <a:r>
              <a:rPr lang="en-US" dirty="0"/>
              <a:t> that the experimenter attempts to keep the </a:t>
            </a:r>
            <a:r>
              <a:rPr lang="en-US" i="1" dirty="0"/>
              <a:t>same/control</a:t>
            </a:r>
            <a:r>
              <a:rPr lang="en-US" dirty="0"/>
              <a:t> in </a:t>
            </a:r>
            <a:r>
              <a:rPr lang="en-US" u="sng" dirty="0"/>
              <a:t>all</a:t>
            </a:r>
            <a:r>
              <a:rPr lang="en-US" dirty="0"/>
              <a:t> of the groups in the experiment.</a:t>
            </a:r>
            <a:endParaRPr lang="en-US" sz="3200" dirty="0"/>
          </a:p>
          <a:p>
            <a:endParaRPr lang="en-US" dirty="0"/>
          </a:p>
        </p:txBody>
      </p:sp>
    </p:spTree>
    <p:extLst>
      <p:ext uri="{BB962C8B-B14F-4D97-AF65-F5344CB8AC3E}">
        <p14:creationId xmlns:p14="http://schemas.microsoft.com/office/powerpoint/2010/main" val="761627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Explanation for problem 2</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solidFill>
                  <a:srgbClr val="FF0000"/>
                </a:solidFill>
              </a:rPr>
              <a:t>The mode of inheritance of the white-eyed trait is X-linked recessive.  The fact that males and females inherit the trait differently shows that the trait is sex-linked.   Since females inherit the trait, it can’t be Y-linked.  It is therefore an X-linked trait.</a:t>
            </a:r>
          </a:p>
          <a:p>
            <a:r>
              <a:rPr lang="en-US" dirty="0">
                <a:solidFill>
                  <a:srgbClr val="FF0000"/>
                </a:solidFill>
              </a:rPr>
              <a:t>Since the F1 females inherited an X chromosome from both parents (one red and one white carrying X chromosome) and had the “red” phenotype, white must be recessive.</a:t>
            </a:r>
          </a:p>
          <a:p>
            <a:endParaRPr lang="en-US" dirty="0">
              <a:solidFill>
                <a:srgbClr val="FF0000"/>
              </a:solidFill>
            </a:endParaRPr>
          </a:p>
        </p:txBody>
      </p:sp>
    </p:spTree>
    <p:extLst>
      <p:ext uri="{BB962C8B-B14F-4D97-AF65-F5344CB8AC3E}">
        <p14:creationId xmlns:p14="http://schemas.microsoft.com/office/powerpoint/2010/main" val="3136156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667000" y="2971800"/>
          <a:ext cx="6553200" cy="21336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935009442"/>
                    </a:ext>
                  </a:extLst>
                </a:gridCol>
                <a:gridCol w="3276600">
                  <a:extLst>
                    <a:ext uri="{9D8B030D-6E8A-4147-A177-3AD203B41FA5}">
                      <a16:colId xmlns:a16="http://schemas.microsoft.com/office/drawing/2014/main" val="2284495904"/>
                    </a:ext>
                  </a:extLst>
                </a:gridCol>
              </a:tblGrid>
              <a:tr h="977900">
                <a:tc>
                  <a:txBody>
                    <a:bodyPr/>
                    <a:lstStyle/>
                    <a:p>
                      <a:r>
                        <a:rPr lang="en-US" sz="3200" dirty="0" err="1">
                          <a:solidFill>
                            <a:srgbClr val="FF0000"/>
                          </a:solidFill>
                        </a:rPr>
                        <a:t>X</a:t>
                      </a:r>
                      <a:r>
                        <a:rPr lang="en-US" sz="3200" baseline="30000" dirty="0" err="1">
                          <a:solidFill>
                            <a:srgbClr val="FF0000"/>
                          </a:solidFill>
                        </a:rPr>
                        <a:t>R</a:t>
                      </a:r>
                      <a:r>
                        <a:rPr lang="en-US" sz="3200" baseline="0" dirty="0" err="1">
                          <a:solidFill>
                            <a:srgbClr val="FF0000"/>
                          </a:solidFill>
                        </a:rPr>
                        <a:t>X</a:t>
                      </a:r>
                      <a:r>
                        <a:rPr lang="en-US" sz="3200" baseline="30000" dirty="0" err="1">
                          <a:solidFill>
                            <a:srgbClr val="FF0000"/>
                          </a:solidFill>
                        </a:rPr>
                        <a:t>r</a:t>
                      </a:r>
                      <a:endParaRPr lang="en-US" sz="3200" baseline="30000" dirty="0">
                        <a:solidFill>
                          <a:srgbClr val="FF0000"/>
                        </a:solidFill>
                      </a:endParaRPr>
                    </a:p>
                    <a:p>
                      <a:r>
                        <a:rPr lang="en-US" sz="3200" baseline="0" dirty="0">
                          <a:solidFill>
                            <a:srgbClr val="FF0000"/>
                          </a:solidFill>
                        </a:rPr>
                        <a:t>Red-eyed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err="1">
                          <a:solidFill>
                            <a:srgbClr val="FF0000"/>
                          </a:solidFill>
                        </a:rPr>
                        <a:t>X</a:t>
                      </a:r>
                      <a:r>
                        <a:rPr lang="en-US" sz="3200" baseline="30000" dirty="0" err="1">
                          <a:solidFill>
                            <a:srgbClr val="FF0000"/>
                          </a:solidFill>
                        </a:rPr>
                        <a:t>R</a:t>
                      </a:r>
                      <a:r>
                        <a:rPr lang="en-US" sz="3200" baseline="0" dirty="0" err="1">
                          <a:solidFill>
                            <a:srgbClr val="FF0000"/>
                          </a:solidFill>
                        </a:rPr>
                        <a:t>X</a:t>
                      </a:r>
                      <a:r>
                        <a:rPr lang="en-US" sz="3200" baseline="30000" dirty="0" err="1">
                          <a:solidFill>
                            <a:srgbClr val="FF0000"/>
                          </a:solidFill>
                        </a:rPr>
                        <a:t>r</a:t>
                      </a:r>
                      <a:endParaRPr lang="en-US" sz="3200" baseline="30000" dirty="0">
                        <a:solidFill>
                          <a:srgbClr val="FF0000"/>
                        </a:solidFill>
                      </a:endParaRPr>
                    </a:p>
                    <a:p>
                      <a:r>
                        <a:rPr lang="en-US" sz="3200" baseline="0" dirty="0">
                          <a:solidFill>
                            <a:srgbClr val="FF0000"/>
                          </a:solidFill>
                        </a:rPr>
                        <a:t>Red-eyed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851127"/>
                  </a:ext>
                </a:extLst>
              </a:tr>
              <a:tr h="977900">
                <a:tc>
                  <a:txBody>
                    <a:bodyPr/>
                    <a:lstStyle/>
                    <a:p>
                      <a:r>
                        <a:rPr lang="en-US" sz="3200" b="1" dirty="0" err="1">
                          <a:solidFill>
                            <a:srgbClr val="FF0000"/>
                          </a:solidFill>
                        </a:rPr>
                        <a:t>X</a:t>
                      </a:r>
                      <a:r>
                        <a:rPr lang="en-US" sz="3200" b="1" baseline="30000" dirty="0" err="1">
                          <a:solidFill>
                            <a:srgbClr val="FF0000"/>
                          </a:solidFill>
                        </a:rPr>
                        <a:t>r</a:t>
                      </a:r>
                      <a:r>
                        <a:rPr lang="en-US" sz="3200" b="1" baseline="0" dirty="0" err="1">
                          <a:solidFill>
                            <a:srgbClr val="FF0000"/>
                          </a:solidFill>
                        </a:rPr>
                        <a:t>Y</a:t>
                      </a:r>
                      <a:endParaRPr lang="en-US" sz="3200" b="1" baseline="0" dirty="0">
                        <a:solidFill>
                          <a:srgbClr val="FF0000"/>
                        </a:solidFill>
                      </a:endParaRPr>
                    </a:p>
                    <a:p>
                      <a:r>
                        <a:rPr lang="en-US" sz="3200" b="1" baseline="0" dirty="0">
                          <a:solidFill>
                            <a:srgbClr val="FF0000"/>
                          </a:solidFill>
                        </a:rPr>
                        <a:t>White-eyed male</a:t>
                      </a:r>
                      <a:endParaRPr lang="en-US" sz="3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1" dirty="0" err="1">
                          <a:solidFill>
                            <a:srgbClr val="FF0000"/>
                          </a:solidFill>
                        </a:rPr>
                        <a:t>X</a:t>
                      </a:r>
                      <a:r>
                        <a:rPr lang="en-US" sz="3200" b="1" baseline="30000" dirty="0" err="1">
                          <a:solidFill>
                            <a:srgbClr val="FF0000"/>
                          </a:solidFill>
                        </a:rPr>
                        <a:t>r</a:t>
                      </a:r>
                      <a:r>
                        <a:rPr lang="en-US" sz="3200" b="1" baseline="0" dirty="0" err="1">
                          <a:solidFill>
                            <a:srgbClr val="FF0000"/>
                          </a:solidFill>
                        </a:rPr>
                        <a:t>Y</a:t>
                      </a:r>
                      <a:endParaRPr lang="en-US" sz="3200" b="1" baseline="0" dirty="0">
                        <a:solidFill>
                          <a:srgbClr val="FF0000"/>
                        </a:solidFill>
                      </a:endParaRPr>
                    </a:p>
                    <a:p>
                      <a:r>
                        <a:rPr lang="en-US" sz="3200" b="1" baseline="0" dirty="0">
                          <a:solidFill>
                            <a:srgbClr val="FF0000"/>
                          </a:solidFill>
                        </a:rPr>
                        <a:t>White-eyed male</a:t>
                      </a:r>
                      <a:endParaRPr lang="en-US" sz="3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408394"/>
                  </a:ext>
                </a:extLst>
              </a:tr>
            </a:tbl>
          </a:graphicData>
        </a:graphic>
      </p:graphicFrame>
      <p:sp>
        <p:nvSpPr>
          <p:cNvPr id="3" name="TextBox 2"/>
          <p:cNvSpPr txBox="1"/>
          <p:nvPr/>
        </p:nvSpPr>
        <p:spPr>
          <a:xfrm>
            <a:off x="3124200" y="457200"/>
            <a:ext cx="3733800" cy="369332"/>
          </a:xfrm>
          <a:prstGeom prst="rect">
            <a:avLst/>
          </a:prstGeom>
          <a:noFill/>
        </p:spPr>
        <p:txBody>
          <a:bodyPr wrap="square" rtlCol="0">
            <a:spAutoFit/>
          </a:bodyPr>
          <a:lstStyle/>
          <a:p>
            <a:endParaRPr lang="en-US"/>
          </a:p>
        </p:txBody>
      </p:sp>
      <p:sp>
        <p:nvSpPr>
          <p:cNvPr id="4" name="TextBox 3"/>
          <p:cNvSpPr txBox="1"/>
          <p:nvPr/>
        </p:nvSpPr>
        <p:spPr>
          <a:xfrm>
            <a:off x="2667000" y="225247"/>
            <a:ext cx="6858000" cy="2062103"/>
          </a:xfrm>
          <a:prstGeom prst="rect">
            <a:avLst/>
          </a:prstGeom>
          <a:noFill/>
        </p:spPr>
        <p:txBody>
          <a:bodyPr wrap="square" rtlCol="0">
            <a:spAutoFit/>
          </a:bodyPr>
          <a:lstStyle/>
          <a:p>
            <a:r>
              <a:rPr lang="en-US" sz="3200" b="1" dirty="0">
                <a:solidFill>
                  <a:srgbClr val="FF0000"/>
                </a:solidFill>
              </a:rPr>
              <a:t>Punnett Square depicting F1 offspring</a:t>
            </a:r>
          </a:p>
          <a:p>
            <a:endParaRPr lang="en-US" sz="3200" b="1" dirty="0">
              <a:solidFill>
                <a:srgbClr val="FF0000"/>
              </a:solidFill>
            </a:endParaRPr>
          </a:p>
          <a:p>
            <a:r>
              <a:rPr lang="en-US" sz="3200" b="1" dirty="0">
                <a:solidFill>
                  <a:srgbClr val="FF0000"/>
                </a:solidFill>
              </a:rPr>
              <a:t>P Generation Parents</a:t>
            </a:r>
          </a:p>
          <a:p>
            <a:r>
              <a:rPr lang="en-US" sz="3200" b="1" dirty="0">
                <a:solidFill>
                  <a:srgbClr val="FF0000"/>
                </a:solidFill>
              </a:rPr>
              <a:t>Females—</a:t>
            </a:r>
            <a:r>
              <a:rPr lang="en-US" sz="3200" b="1" dirty="0" err="1">
                <a:solidFill>
                  <a:srgbClr val="FF0000"/>
                </a:solidFill>
              </a:rPr>
              <a:t>X</a:t>
            </a:r>
            <a:r>
              <a:rPr lang="en-US" sz="3200" b="1" baseline="30000" dirty="0" err="1">
                <a:solidFill>
                  <a:srgbClr val="FF0000"/>
                </a:solidFill>
              </a:rPr>
              <a:t>r</a:t>
            </a:r>
            <a:r>
              <a:rPr lang="en-US" sz="3200" b="1" dirty="0" err="1">
                <a:solidFill>
                  <a:srgbClr val="FF0000"/>
                </a:solidFill>
              </a:rPr>
              <a:t>X</a:t>
            </a:r>
            <a:r>
              <a:rPr lang="en-US" sz="3200" b="1" baseline="30000" dirty="0" err="1">
                <a:solidFill>
                  <a:srgbClr val="FF0000"/>
                </a:solidFill>
              </a:rPr>
              <a:t>r</a:t>
            </a:r>
            <a:r>
              <a:rPr lang="en-US" sz="3200" b="1" dirty="0">
                <a:solidFill>
                  <a:srgbClr val="FF0000"/>
                </a:solidFill>
              </a:rPr>
              <a:t>     Males--X</a:t>
            </a:r>
            <a:r>
              <a:rPr lang="en-US" sz="3200" b="1" baseline="30000" dirty="0">
                <a:solidFill>
                  <a:srgbClr val="FF0000"/>
                </a:solidFill>
              </a:rPr>
              <a:t>R</a:t>
            </a:r>
            <a:r>
              <a:rPr lang="en-US" sz="3200" b="1" dirty="0">
                <a:solidFill>
                  <a:srgbClr val="FF0000"/>
                </a:solidFill>
              </a:rPr>
              <a:t>Y</a:t>
            </a:r>
          </a:p>
        </p:txBody>
      </p:sp>
      <p:sp>
        <p:nvSpPr>
          <p:cNvPr id="5" name="TextBox 4"/>
          <p:cNvSpPr txBox="1"/>
          <p:nvPr/>
        </p:nvSpPr>
        <p:spPr>
          <a:xfrm>
            <a:off x="3724275" y="2438401"/>
            <a:ext cx="1295400" cy="646331"/>
          </a:xfrm>
          <a:prstGeom prst="rect">
            <a:avLst/>
          </a:prstGeom>
          <a:noFill/>
        </p:spPr>
        <p:txBody>
          <a:bodyPr wrap="square" rtlCol="0">
            <a:spAutoFit/>
          </a:bodyPr>
          <a:lstStyle/>
          <a:p>
            <a:r>
              <a:rPr lang="en-US" sz="3600" dirty="0" err="1">
                <a:solidFill>
                  <a:srgbClr val="FF0000"/>
                </a:solidFill>
              </a:rPr>
              <a:t>X</a:t>
            </a:r>
            <a:r>
              <a:rPr lang="en-US" sz="3600" baseline="30000" dirty="0" err="1">
                <a:solidFill>
                  <a:srgbClr val="FF0000"/>
                </a:solidFill>
              </a:rPr>
              <a:t>r</a:t>
            </a:r>
            <a:endParaRPr lang="en-US" sz="3600" dirty="0">
              <a:solidFill>
                <a:srgbClr val="FF0000"/>
              </a:solidFill>
            </a:endParaRPr>
          </a:p>
        </p:txBody>
      </p:sp>
      <p:sp>
        <p:nvSpPr>
          <p:cNvPr id="6" name="TextBox 5"/>
          <p:cNvSpPr txBox="1"/>
          <p:nvPr/>
        </p:nvSpPr>
        <p:spPr>
          <a:xfrm>
            <a:off x="7267575" y="2387085"/>
            <a:ext cx="1295400" cy="646331"/>
          </a:xfrm>
          <a:prstGeom prst="rect">
            <a:avLst/>
          </a:prstGeom>
          <a:noFill/>
        </p:spPr>
        <p:txBody>
          <a:bodyPr wrap="square" rtlCol="0">
            <a:spAutoFit/>
          </a:bodyPr>
          <a:lstStyle/>
          <a:p>
            <a:r>
              <a:rPr lang="en-US" sz="3600" dirty="0" err="1">
                <a:solidFill>
                  <a:srgbClr val="FF0000"/>
                </a:solidFill>
              </a:rPr>
              <a:t>X</a:t>
            </a:r>
            <a:r>
              <a:rPr lang="en-US" sz="3600" baseline="30000" dirty="0" err="1">
                <a:solidFill>
                  <a:srgbClr val="FF0000"/>
                </a:solidFill>
              </a:rPr>
              <a:t>r</a:t>
            </a:r>
            <a:endParaRPr lang="en-US" sz="3600" dirty="0">
              <a:solidFill>
                <a:srgbClr val="FF0000"/>
              </a:solidFill>
            </a:endParaRPr>
          </a:p>
        </p:txBody>
      </p:sp>
      <p:sp>
        <p:nvSpPr>
          <p:cNvPr id="7" name="TextBox 6"/>
          <p:cNvSpPr txBox="1"/>
          <p:nvPr/>
        </p:nvSpPr>
        <p:spPr>
          <a:xfrm>
            <a:off x="2019300" y="3276601"/>
            <a:ext cx="1295400" cy="646331"/>
          </a:xfrm>
          <a:prstGeom prst="rect">
            <a:avLst/>
          </a:prstGeom>
          <a:noFill/>
        </p:spPr>
        <p:txBody>
          <a:bodyPr wrap="square" rtlCol="0">
            <a:spAutoFit/>
          </a:bodyPr>
          <a:lstStyle/>
          <a:p>
            <a:r>
              <a:rPr lang="en-US" sz="3600" dirty="0">
                <a:solidFill>
                  <a:srgbClr val="FF0000"/>
                </a:solidFill>
              </a:rPr>
              <a:t>X</a:t>
            </a:r>
            <a:r>
              <a:rPr lang="en-US" sz="3600" baseline="30000" dirty="0">
                <a:solidFill>
                  <a:srgbClr val="FF0000"/>
                </a:solidFill>
              </a:rPr>
              <a:t>R</a:t>
            </a:r>
            <a:endParaRPr lang="en-US" sz="3600" dirty="0">
              <a:solidFill>
                <a:srgbClr val="FF0000"/>
              </a:solidFill>
            </a:endParaRPr>
          </a:p>
        </p:txBody>
      </p:sp>
      <p:sp>
        <p:nvSpPr>
          <p:cNvPr id="8" name="TextBox 7"/>
          <p:cNvSpPr txBox="1"/>
          <p:nvPr/>
        </p:nvSpPr>
        <p:spPr>
          <a:xfrm>
            <a:off x="2019300" y="4267201"/>
            <a:ext cx="1295400" cy="646331"/>
          </a:xfrm>
          <a:prstGeom prst="rect">
            <a:avLst/>
          </a:prstGeom>
          <a:noFill/>
        </p:spPr>
        <p:txBody>
          <a:bodyPr wrap="square" rtlCol="0">
            <a:spAutoFit/>
          </a:bodyPr>
          <a:lstStyle/>
          <a:p>
            <a:r>
              <a:rPr lang="en-US" sz="3600" dirty="0">
                <a:solidFill>
                  <a:srgbClr val="FF0000"/>
                </a:solidFill>
              </a:rPr>
              <a:t>Y</a:t>
            </a:r>
          </a:p>
        </p:txBody>
      </p:sp>
    </p:spTree>
    <p:extLst>
      <p:ext uri="{BB962C8B-B14F-4D97-AF65-F5344CB8AC3E}">
        <p14:creationId xmlns:p14="http://schemas.microsoft.com/office/powerpoint/2010/main" val="1723124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667000" y="2971800"/>
          <a:ext cx="6553200" cy="262128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1935009442"/>
                    </a:ext>
                  </a:extLst>
                </a:gridCol>
                <a:gridCol w="3276600">
                  <a:extLst>
                    <a:ext uri="{9D8B030D-6E8A-4147-A177-3AD203B41FA5}">
                      <a16:colId xmlns:a16="http://schemas.microsoft.com/office/drawing/2014/main" val="2284495904"/>
                    </a:ext>
                  </a:extLst>
                </a:gridCol>
              </a:tblGrid>
              <a:tr h="977900">
                <a:tc>
                  <a:txBody>
                    <a:bodyPr/>
                    <a:lstStyle/>
                    <a:p>
                      <a:r>
                        <a:rPr lang="en-US" sz="3200" dirty="0" err="1">
                          <a:solidFill>
                            <a:srgbClr val="FF0000"/>
                          </a:solidFill>
                        </a:rPr>
                        <a:t>X</a:t>
                      </a:r>
                      <a:r>
                        <a:rPr lang="en-US" sz="3200" baseline="30000" dirty="0" err="1">
                          <a:solidFill>
                            <a:srgbClr val="FF0000"/>
                          </a:solidFill>
                        </a:rPr>
                        <a:t>R</a:t>
                      </a:r>
                      <a:r>
                        <a:rPr lang="en-US" sz="3200" baseline="0" dirty="0" err="1">
                          <a:solidFill>
                            <a:srgbClr val="FF0000"/>
                          </a:solidFill>
                        </a:rPr>
                        <a:t>X</a:t>
                      </a:r>
                      <a:r>
                        <a:rPr lang="en-US" sz="3200" baseline="30000" dirty="0" err="1">
                          <a:solidFill>
                            <a:srgbClr val="FF0000"/>
                          </a:solidFill>
                        </a:rPr>
                        <a:t>r</a:t>
                      </a:r>
                      <a:endParaRPr lang="en-US" sz="3200" baseline="30000" dirty="0">
                        <a:solidFill>
                          <a:srgbClr val="FF0000"/>
                        </a:solidFill>
                      </a:endParaRPr>
                    </a:p>
                    <a:p>
                      <a:r>
                        <a:rPr lang="en-US" sz="3200" baseline="0" dirty="0">
                          <a:solidFill>
                            <a:srgbClr val="FF0000"/>
                          </a:solidFill>
                        </a:rPr>
                        <a:t>Red-eyed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dirty="0" err="1">
                          <a:solidFill>
                            <a:srgbClr val="FF0000"/>
                          </a:solidFill>
                        </a:rPr>
                        <a:t>X</a:t>
                      </a:r>
                      <a:r>
                        <a:rPr lang="en-US" sz="3200" baseline="30000" dirty="0" err="1">
                          <a:solidFill>
                            <a:srgbClr val="FF0000"/>
                          </a:solidFill>
                        </a:rPr>
                        <a:t>r</a:t>
                      </a:r>
                      <a:r>
                        <a:rPr lang="en-US" sz="3200" baseline="0" dirty="0" err="1">
                          <a:solidFill>
                            <a:srgbClr val="FF0000"/>
                          </a:solidFill>
                        </a:rPr>
                        <a:t>X</a:t>
                      </a:r>
                      <a:r>
                        <a:rPr lang="en-US" sz="3200" baseline="30000" dirty="0" err="1">
                          <a:solidFill>
                            <a:srgbClr val="FF0000"/>
                          </a:solidFill>
                        </a:rPr>
                        <a:t>r</a:t>
                      </a:r>
                      <a:endParaRPr lang="en-US" sz="3200" baseline="30000" dirty="0">
                        <a:solidFill>
                          <a:srgbClr val="FF0000"/>
                        </a:solidFill>
                      </a:endParaRPr>
                    </a:p>
                    <a:p>
                      <a:r>
                        <a:rPr lang="en-US" sz="3200" baseline="0" dirty="0">
                          <a:solidFill>
                            <a:srgbClr val="FF0000"/>
                          </a:solidFill>
                        </a:rPr>
                        <a:t>White-eyed 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851127"/>
                  </a:ext>
                </a:extLst>
              </a:tr>
              <a:tr h="977900">
                <a:tc>
                  <a:txBody>
                    <a:bodyPr/>
                    <a:lstStyle/>
                    <a:p>
                      <a:r>
                        <a:rPr lang="en-US" sz="3200" b="1" dirty="0">
                          <a:solidFill>
                            <a:srgbClr val="FF0000"/>
                          </a:solidFill>
                        </a:rPr>
                        <a:t>X</a:t>
                      </a:r>
                      <a:r>
                        <a:rPr lang="en-US" sz="3200" b="1" baseline="30000" dirty="0">
                          <a:solidFill>
                            <a:srgbClr val="FF0000"/>
                          </a:solidFill>
                        </a:rPr>
                        <a:t>R</a:t>
                      </a:r>
                      <a:r>
                        <a:rPr lang="en-US" sz="3200" b="1" baseline="0" dirty="0">
                          <a:solidFill>
                            <a:srgbClr val="FF0000"/>
                          </a:solidFill>
                        </a:rPr>
                        <a:t>Y</a:t>
                      </a:r>
                    </a:p>
                    <a:p>
                      <a:r>
                        <a:rPr lang="en-US" sz="3200" b="1" baseline="0" dirty="0">
                          <a:solidFill>
                            <a:srgbClr val="FF0000"/>
                          </a:solidFill>
                        </a:rPr>
                        <a:t>Red-eyed male</a:t>
                      </a:r>
                      <a:endParaRPr lang="en-US" sz="3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200" b="1" dirty="0" err="1">
                          <a:solidFill>
                            <a:srgbClr val="FF0000"/>
                          </a:solidFill>
                        </a:rPr>
                        <a:t>X</a:t>
                      </a:r>
                      <a:r>
                        <a:rPr lang="en-US" sz="3200" b="1" baseline="30000" dirty="0" err="1">
                          <a:solidFill>
                            <a:srgbClr val="FF0000"/>
                          </a:solidFill>
                        </a:rPr>
                        <a:t>r</a:t>
                      </a:r>
                      <a:r>
                        <a:rPr lang="en-US" sz="3200" b="1" baseline="0" dirty="0" err="1">
                          <a:solidFill>
                            <a:srgbClr val="FF0000"/>
                          </a:solidFill>
                        </a:rPr>
                        <a:t>Y</a:t>
                      </a:r>
                      <a:endParaRPr lang="en-US" sz="3200" b="1" baseline="0" dirty="0">
                        <a:solidFill>
                          <a:srgbClr val="FF0000"/>
                        </a:solidFill>
                      </a:endParaRPr>
                    </a:p>
                    <a:p>
                      <a:r>
                        <a:rPr lang="en-US" sz="3200" b="1" baseline="0" dirty="0">
                          <a:solidFill>
                            <a:srgbClr val="FF0000"/>
                          </a:solidFill>
                        </a:rPr>
                        <a:t>White-eyed male</a:t>
                      </a:r>
                      <a:endParaRPr lang="en-US" sz="3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408394"/>
                  </a:ext>
                </a:extLst>
              </a:tr>
            </a:tbl>
          </a:graphicData>
        </a:graphic>
      </p:graphicFrame>
      <p:sp>
        <p:nvSpPr>
          <p:cNvPr id="3" name="TextBox 2"/>
          <p:cNvSpPr txBox="1"/>
          <p:nvPr/>
        </p:nvSpPr>
        <p:spPr>
          <a:xfrm>
            <a:off x="3124200" y="457200"/>
            <a:ext cx="3733800" cy="369332"/>
          </a:xfrm>
          <a:prstGeom prst="rect">
            <a:avLst/>
          </a:prstGeom>
          <a:noFill/>
        </p:spPr>
        <p:txBody>
          <a:bodyPr wrap="square" rtlCol="0">
            <a:spAutoFit/>
          </a:bodyPr>
          <a:lstStyle/>
          <a:p>
            <a:endParaRPr lang="en-US"/>
          </a:p>
        </p:txBody>
      </p:sp>
      <p:sp>
        <p:nvSpPr>
          <p:cNvPr id="4" name="TextBox 3"/>
          <p:cNvSpPr txBox="1"/>
          <p:nvPr/>
        </p:nvSpPr>
        <p:spPr>
          <a:xfrm>
            <a:off x="2667000" y="225247"/>
            <a:ext cx="6858000" cy="2062103"/>
          </a:xfrm>
          <a:prstGeom prst="rect">
            <a:avLst/>
          </a:prstGeom>
          <a:noFill/>
        </p:spPr>
        <p:txBody>
          <a:bodyPr wrap="square" rtlCol="0">
            <a:spAutoFit/>
          </a:bodyPr>
          <a:lstStyle/>
          <a:p>
            <a:r>
              <a:rPr lang="en-US" sz="3200" b="1" dirty="0">
                <a:solidFill>
                  <a:srgbClr val="FF0000"/>
                </a:solidFill>
              </a:rPr>
              <a:t>Punnett Square depicting F2 offspring</a:t>
            </a:r>
          </a:p>
          <a:p>
            <a:endParaRPr lang="en-US" sz="3200" b="1" dirty="0">
              <a:solidFill>
                <a:srgbClr val="FF0000"/>
              </a:solidFill>
            </a:endParaRPr>
          </a:p>
          <a:p>
            <a:r>
              <a:rPr lang="en-US" sz="3200" b="1" dirty="0">
                <a:solidFill>
                  <a:srgbClr val="FF0000"/>
                </a:solidFill>
              </a:rPr>
              <a:t>F1 Generation Parents</a:t>
            </a:r>
          </a:p>
          <a:p>
            <a:r>
              <a:rPr lang="en-US" sz="3200" b="1" dirty="0">
                <a:solidFill>
                  <a:srgbClr val="FF0000"/>
                </a:solidFill>
              </a:rPr>
              <a:t>Females—</a:t>
            </a:r>
            <a:r>
              <a:rPr lang="en-US" sz="3200" b="1" dirty="0" err="1">
                <a:solidFill>
                  <a:srgbClr val="FF0000"/>
                </a:solidFill>
              </a:rPr>
              <a:t>X</a:t>
            </a:r>
            <a:r>
              <a:rPr lang="en-US" sz="3200" b="1" baseline="30000" dirty="0" err="1">
                <a:solidFill>
                  <a:srgbClr val="FF0000"/>
                </a:solidFill>
              </a:rPr>
              <a:t>R</a:t>
            </a:r>
            <a:r>
              <a:rPr lang="en-US" sz="3200" b="1" dirty="0" err="1">
                <a:solidFill>
                  <a:srgbClr val="FF0000"/>
                </a:solidFill>
              </a:rPr>
              <a:t>X</a:t>
            </a:r>
            <a:r>
              <a:rPr lang="en-US" sz="3200" b="1" baseline="30000" dirty="0" err="1">
                <a:solidFill>
                  <a:srgbClr val="FF0000"/>
                </a:solidFill>
              </a:rPr>
              <a:t>r</a:t>
            </a:r>
            <a:r>
              <a:rPr lang="en-US" sz="3200" b="1" dirty="0">
                <a:solidFill>
                  <a:srgbClr val="FF0000"/>
                </a:solidFill>
              </a:rPr>
              <a:t>     Males--</a:t>
            </a:r>
            <a:r>
              <a:rPr lang="en-US" sz="3200" b="1" dirty="0" err="1">
                <a:solidFill>
                  <a:srgbClr val="FF0000"/>
                </a:solidFill>
              </a:rPr>
              <a:t>X</a:t>
            </a:r>
            <a:r>
              <a:rPr lang="en-US" sz="3200" b="1" baseline="30000" dirty="0" err="1">
                <a:solidFill>
                  <a:srgbClr val="FF0000"/>
                </a:solidFill>
              </a:rPr>
              <a:t>r</a:t>
            </a:r>
            <a:r>
              <a:rPr lang="en-US" sz="3200" b="1" dirty="0" err="1">
                <a:solidFill>
                  <a:srgbClr val="FF0000"/>
                </a:solidFill>
              </a:rPr>
              <a:t>Y</a:t>
            </a:r>
            <a:endParaRPr lang="en-US" sz="3200" b="1" dirty="0">
              <a:solidFill>
                <a:srgbClr val="FF0000"/>
              </a:solidFill>
            </a:endParaRPr>
          </a:p>
        </p:txBody>
      </p:sp>
      <p:sp>
        <p:nvSpPr>
          <p:cNvPr id="5" name="TextBox 4"/>
          <p:cNvSpPr txBox="1"/>
          <p:nvPr/>
        </p:nvSpPr>
        <p:spPr>
          <a:xfrm>
            <a:off x="3724275" y="2438401"/>
            <a:ext cx="1295400" cy="646331"/>
          </a:xfrm>
          <a:prstGeom prst="rect">
            <a:avLst/>
          </a:prstGeom>
          <a:noFill/>
        </p:spPr>
        <p:txBody>
          <a:bodyPr wrap="square" rtlCol="0">
            <a:spAutoFit/>
          </a:bodyPr>
          <a:lstStyle/>
          <a:p>
            <a:r>
              <a:rPr lang="en-US" sz="3600" dirty="0">
                <a:solidFill>
                  <a:srgbClr val="FF0000"/>
                </a:solidFill>
              </a:rPr>
              <a:t>X</a:t>
            </a:r>
            <a:r>
              <a:rPr lang="en-US" sz="3600" baseline="30000" dirty="0">
                <a:solidFill>
                  <a:srgbClr val="FF0000"/>
                </a:solidFill>
              </a:rPr>
              <a:t>R</a:t>
            </a:r>
            <a:endParaRPr lang="en-US" sz="3600" dirty="0">
              <a:solidFill>
                <a:srgbClr val="FF0000"/>
              </a:solidFill>
            </a:endParaRPr>
          </a:p>
        </p:txBody>
      </p:sp>
      <p:sp>
        <p:nvSpPr>
          <p:cNvPr id="6" name="TextBox 5"/>
          <p:cNvSpPr txBox="1"/>
          <p:nvPr/>
        </p:nvSpPr>
        <p:spPr>
          <a:xfrm>
            <a:off x="7267575" y="2387085"/>
            <a:ext cx="1295400" cy="646331"/>
          </a:xfrm>
          <a:prstGeom prst="rect">
            <a:avLst/>
          </a:prstGeom>
          <a:noFill/>
        </p:spPr>
        <p:txBody>
          <a:bodyPr wrap="square" rtlCol="0">
            <a:spAutoFit/>
          </a:bodyPr>
          <a:lstStyle/>
          <a:p>
            <a:r>
              <a:rPr lang="en-US" sz="3600" dirty="0" err="1">
                <a:solidFill>
                  <a:srgbClr val="FF0000"/>
                </a:solidFill>
              </a:rPr>
              <a:t>X</a:t>
            </a:r>
            <a:r>
              <a:rPr lang="en-US" sz="3600" baseline="30000" dirty="0" err="1">
                <a:solidFill>
                  <a:srgbClr val="FF0000"/>
                </a:solidFill>
              </a:rPr>
              <a:t>r</a:t>
            </a:r>
            <a:endParaRPr lang="en-US" sz="3600" dirty="0">
              <a:solidFill>
                <a:srgbClr val="FF0000"/>
              </a:solidFill>
            </a:endParaRPr>
          </a:p>
        </p:txBody>
      </p:sp>
      <p:sp>
        <p:nvSpPr>
          <p:cNvPr id="7" name="TextBox 6"/>
          <p:cNvSpPr txBox="1"/>
          <p:nvPr/>
        </p:nvSpPr>
        <p:spPr>
          <a:xfrm>
            <a:off x="2019300" y="3276601"/>
            <a:ext cx="1295400" cy="646331"/>
          </a:xfrm>
          <a:prstGeom prst="rect">
            <a:avLst/>
          </a:prstGeom>
          <a:noFill/>
        </p:spPr>
        <p:txBody>
          <a:bodyPr wrap="square" rtlCol="0">
            <a:spAutoFit/>
          </a:bodyPr>
          <a:lstStyle/>
          <a:p>
            <a:r>
              <a:rPr lang="en-US" sz="3600" dirty="0" err="1">
                <a:solidFill>
                  <a:srgbClr val="FF0000"/>
                </a:solidFill>
              </a:rPr>
              <a:t>X</a:t>
            </a:r>
            <a:r>
              <a:rPr lang="en-US" sz="3600" baseline="30000" dirty="0" err="1">
                <a:solidFill>
                  <a:srgbClr val="FF0000"/>
                </a:solidFill>
              </a:rPr>
              <a:t>r</a:t>
            </a:r>
            <a:endParaRPr lang="en-US" sz="3600" dirty="0">
              <a:solidFill>
                <a:srgbClr val="FF0000"/>
              </a:solidFill>
            </a:endParaRPr>
          </a:p>
        </p:txBody>
      </p:sp>
      <p:sp>
        <p:nvSpPr>
          <p:cNvPr id="8" name="TextBox 7"/>
          <p:cNvSpPr txBox="1"/>
          <p:nvPr/>
        </p:nvSpPr>
        <p:spPr>
          <a:xfrm>
            <a:off x="2019300" y="4267201"/>
            <a:ext cx="1295400" cy="646331"/>
          </a:xfrm>
          <a:prstGeom prst="rect">
            <a:avLst/>
          </a:prstGeom>
          <a:noFill/>
        </p:spPr>
        <p:txBody>
          <a:bodyPr wrap="square" rtlCol="0">
            <a:spAutoFit/>
          </a:bodyPr>
          <a:lstStyle/>
          <a:p>
            <a:r>
              <a:rPr lang="en-US" sz="3600" dirty="0">
                <a:solidFill>
                  <a:srgbClr val="FF0000"/>
                </a:solidFill>
              </a:rPr>
              <a:t>Y</a:t>
            </a:r>
          </a:p>
        </p:txBody>
      </p:sp>
    </p:spTree>
    <p:extLst>
      <p:ext uri="{BB962C8B-B14F-4D97-AF65-F5344CB8AC3E}">
        <p14:creationId xmlns:p14="http://schemas.microsoft.com/office/powerpoint/2010/main" val="1337535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Chi Square Table</a:t>
            </a:r>
          </a:p>
        </p:txBody>
      </p:sp>
      <p:graphicFrame>
        <p:nvGraphicFramePr>
          <p:cNvPr id="3" name="Table 2"/>
          <p:cNvGraphicFramePr>
            <a:graphicFrameLocks noGrp="1"/>
          </p:cNvGraphicFramePr>
          <p:nvPr>
            <p:extLst/>
          </p:nvPr>
        </p:nvGraphicFramePr>
        <p:xfrm>
          <a:off x="1676400" y="1417639"/>
          <a:ext cx="8686800" cy="498316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99079362"/>
                    </a:ext>
                  </a:extLst>
                </a:gridCol>
                <a:gridCol w="1447800">
                  <a:extLst>
                    <a:ext uri="{9D8B030D-6E8A-4147-A177-3AD203B41FA5}">
                      <a16:colId xmlns:a16="http://schemas.microsoft.com/office/drawing/2014/main" val="2751280552"/>
                    </a:ext>
                  </a:extLst>
                </a:gridCol>
                <a:gridCol w="1447800">
                  <a:extLst>
                    <a:ext uri="{9D8B030D-6E8A-4147-A177-3AD203B41FA5}">
                      <a16:colId xmlns:a16="http://schemas.microsoft.com/office/drawing/2014/main" val="982630708"/>
                    </a:ext>
                  </a:extLst>
                </a:gridCol>
                <a:gridCol w="1447800">
                  <a:extLst>
                    <a:ext uri="{9D8B030D-6E8A-4147-A177-3AD203B41FA5}">
                      <a16:colId xmlns:a16="http://schemas.microsoft.com/office/drawing/2014/main" val="1952706173"/>
                    </a:ext>
                  </a:extLst>
                </a:gridCol>
                <a:gridCol w="1447800">
                  <a:extLst>
                    <a:ext uri="{9D8B030D-6E8A-4147-A177-3AD203B41FA5}">
                      <a16:colId xmlns:a16="http://schemas.microsoft.com/office/drawing/2014/main" val="3403090379"/>
                    </a:ext>
                  </a:extLst>
                </a:gridCol>
                <a:gridCol w="1447800">
                  <a:extLst>
                    <a:ext uri="{9D8B030D-6E8A-4147-A177-3AD203B41FA5}">
                      <a16:colId xmlns:a16="http://schemas.microsoft.com/office/drawing/2014/main" val="1573850770"/>
                    </a:ext>
                  </a:extLst>
                </a:gridCol>
              </a:tblGrid>
              <a:tr h="769459">
                <a:tc>
                  <a:txBody>
                    <a:bodyPr/>
                    <a:lstStyle/>
                    <a:p>
                      <a:r>
                        <a:rPr lang="en-US" dirty="0">
                          <a:solidFill>
                            <a:sysClr val="windowText" lastClr="000000"/>
                          </a:solidFill>
                        </a:rPr>
                        <a:t>Phenotype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n>
                            <a:solidFill>
                              <a:schemeClr val="tx1"/>
                            </a:solidFill>
                          </a:ln>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r>
                        <a:rPr lang="en-US" baseline="30000" dirty="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(O-E)</a:t>
                      </a:r>
                      <a:r>
                        <a:rPr lang="en-US" baseline="30000" dirty="0">
                          <a:solidFill>
                            <a:sysClr val="windowText" lastClr="000000"/>
                          </a:solidFill>
                        </a:rPr>
                        <a:t>2</a:t>
                      </a:r>
                      <a:r>
                        <a:rPr lang="en-US" baseline="0" dirty="0">
                          <a:solidFill>
                            <a:sysClr val="windowText" lastClr="000000"/>
                          </a:solidFill>
                        </a:rPr>
                        <a:t>/E</a:t>
                      </a:r>
                      <a:endParaRPr lang="en-US" dirty="0">
                        <a:solidFill>
                          <a:sysClr val="windowText" lastClr="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806307"/>
                  </a:ext>
                </a:extLst>
              </a:tr>
              <a:tr h="702284">
                <a:tc>
                  <a:txBody>
                    <a:bodyPr/>
                    <a:lstStyle/>
                    <a:p>
                      <a:r>
                        <a:rPr lang="en-US" dirty="0">
                          <a:solidFill>
                            <a:srgbClr val="FF0000"/>
                          </a:solidFill>
                        </a:rPr>
                        <a:t>Red-eyed 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1/25=0.04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647656"/>
                  </a:ext>
                </a:extLst>
              </a:tr>
              <a:tr h="702284">
                <a:tc>
                  <a:txBody>
                    <a:bodyPr/>
                    <a:lstStyle/>
                    <a:p>
                      <a:r>
                        <a:rPr lang="en-US" dirty="0">
                          <a:solidFill>
                            <a:srgbClr val="FF0000"/>
                          </a:solidFill>
                        </a:rPr>
                        <a:t>White-eyed 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1/25=0.04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939409"/>
                  </a:ext>
                </a:extLst>
              </a:tr>
              <a:tr h="702284">
                <a:tc>
                  <a:txBody>
                    <a:bodyPr/>
                    <a:lstStyle/>
                    <a:p>
                      <a:r>
                        <a:rPr lang="en-US" dirty="0">
                          <a:solidFill>
                            <a:srgbClr val="FF0000"/>
                          </a:solidFill>
                        </a:rPr>
                        <a:t>Red-eyed females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4/25=0.16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752068"/>
                  </a:ext>
                </a:extLst>
              </a:tr>
              <a:tr h="702284">
                <a:tc>
                  <a:txBody>
                    <a:bodyPr/>
                    <a:lstStyle/>
                    <a:p>
                      <a:r>
                        <a:rPr lang="en-US" dirty="0">
                          <a:solidFill>
                            <a:srgbClr val="FF0000"/>
                          </a:solidFill>
                        </a:rPr>
                        <a:t>White-eyed females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667872"/>
                  </a:ext>
                </a:extLst>
              </a:tr>
              <a:tr h="702284">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211422"/>
                  </a:ext>
                </a:extLst>
              </a:tr>
              <a:tr h="702284">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892670"/>
                  </a:ext>
                </a:extLst>
              </a:tr>
            </a:tbl>
          </a:graphicData>
        </a:graphic>
      </p:graphicFrame>
    </p:spTree>
    <p:extLst>
      <p:ext uri="{BB962C8B-B14F-4D97-AF65-F5344CB8AC3E}">
        <p14:creationId xmlns:p14="http://schemas.microsoft.com/office/powerpoint/2010/main" val="1586990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Explanation for problem 2 continued</a:t>
            </a:r>
          </a:p>
        </p:txBody>
      </p:sp>
      <p:sp>
        <p:nvSpPr>
          <p:cNvPr id="3" name="Content Placeholder 2"/>
          <p:cNvSpPr>
            <a:spLocks noGrp="1"/>
          </p:cNvSpPr>
          <p:nvPr>
            <p:ph idx="1"/>
          </p:nvPr>
        </p:nvSpPr>
        <p:spPr/>
        <p:txBody>
          <a:bodyPr>
            <a:normAutofit fontScale="55000" lnSpcReduction="20000"/>
          </a:bodyPr>
          <a:lstStyle/>
          <a:p>
            <a:r>
              <a:rPr lang="en-US" dirty="0">
                <a:solidFill>
                  <a:srgbClr val="FF0000"/>
                </a:solidFill>
              </a:rPr>
              <a:t>Our Null Hypothesis for this problem should be:  “There are no statistically significant differences between the observed and expected data sets.”</a:t>
            </a:r>
          </a:p>
          <a:p>
            <a:r>
              <a:rPr lang="en-US" dirty="0">
                <a:solidFill>
                  <a:srgbClr val="FF0000"/>
                </a:solidFill>
              </a:rPr>
              <a:t>To determine the expected values, multiply the fractions from the F2 Punnett square by the total number of F2 fly offspring in the sample.  </a:t>
            </a:r>
          </a:p>
          <a:p>
            <a:r>
              <a:rPr lang="en-US" dirty="0">
                <a:solidFill>
                  <a:srgbClr val="FF0000"/>
                </a:solidFill>
              </a:rPr>
              <a:t>Obtain the total number by adding up all the values in the observed (O) column.</a:t>
            </a:r>
          </a:p>
          <a:p>
            <a:r>
              <a:rPr lang="en-US" dirty="0">
                <a:solidFill>
                  <a:srgbClr val="FF0000"/>
                </a:solidFill>
              </a:rPr>
              <a:t>For example:  To get the expected value for red-eyed males, multiple ¼ (the fraction from the Punnett Square) by the total number of  F2 flies in our sample (100).  This means that we expect 25 red-eyed F2 males.</a:t>
            </a:r>
          </a:p>
          <a:p>
            <a:r>
              <a:rPr lang="en-US" dirty="0">
                <a:solidFill>
                  <a:srgbClr val="FF0000"/>
                </a:solidFill>
              </a:rPr>
              <a:t>Fill in the Chi Square Table by completing the operations indicated by the column headers.  To obtain the chi square statistic, add up all the values in the final column.</a:t>
            </a:r>
          </a:p>
          <a:p>
            <a:r>
              <a:rPr lang="en-US" dirty="0">
                <a:solidFill>
                  <a:srgbClr val="FF0000"/>
                </a:solidFill>
              </a:rPr>
              <a:t>This gives us a chi square statistic (</a:t>
            </a:r>
            <a:r>
              <a:rPr lang="el-GR" dirty="0">
                <a:solidFill>
                  <a:srgbClr val="FF0000"/>
                </a:solidFill>
              </a:rPr>
              <a:t>χ</a:t>
            </a:r>
            <a:r>
              <a:rPr lang="en-US" baseline="30000" dirty="0">
                <a:solidFill>
                  <a:srgbClr val="FF0000"/>
                </a:solidFill>
              </a:rPr>
              <a:t>2</a:t>
            </a:r>
            <a:r>
              <a:rPr lang="en-US" dirty="0">
                <a:solidFill>
                  <a:srgbClr val="FF0000"/>
                </a:solidFill>
              </a:rPr>
              <a:t>) of 0.24.</a:t>
            </a:r>
          </a:p>
          <a:p>
            <a:r>
              <a:rPr lang="en-US" dirty="0">
                <a:solidFill>
                  <a:srgbClr val="FF0000"/>
                </a:solidFill>
              </a:rPr>
              <a:t>We must compare the chi square statistic to the critical value.  For this situation, we have 3 degrees of freedom (number of phenotypes minus 1).  We always use the 0.05 p value in AP Biology, so our critical value is 7.82.</a:t>
            </a:r>
          </a:p>
          <a:p>
            <a:r>
              <a:rPr lang="en-US" dirty="0">
                <a:solidFill>
                  <a:srgbClr val="FF0000"/>
                </a:solidFill>
              </a:rPr>
              <a:t>Since our chi square statistic is less than our critical value, we must fail to reject the null hypothesis.</a:t>
            </a:r>
          </a:p>
          <a:p>
            <a:r>
              <a:rPr lang="en-US" dirty="0">
                <a:solidFill>
                  <a:srgbClr val="FF0000"/>
                </a:solidFill>
              </a:rPr>
              <a:t>This means that our observed data is very similar to the expected data and that the differences are most likely due to chance.  </a:t>
            </a:r>
            <a:endParaRPr lang="en-US" dirty="0"/>
          </a:p>
        </p:txBody>
      </p:sp>
    </p:spTree>
    <p:extLst>
      <p:ext uri="{BB962C8B-B14F-4D97-AF65-F5344CB8AC3E}">
        <p14:creationId xmlns:p14="http://schemas.microsoft.com/office/powerpoint/2010/main" val="1015700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 Square example problem 3</a:t>
            </a:r>
          </a:p>
        </p:txBody>
      </p:sp>
      <p:sp>
        <p:nvSpPr>
          <p:cNvPr id="3" name="Content Placeholder 2"/>
          <p:cNvSpPr>
            <a:spLocks noGrp="1"/>
          </p:cNvSpPr>
          <p:nvPr>
            <p:ph idx="1"/>
          </p:nvPr>
        </p:nvSpPr>
        <p:spPr/>
        <p:txBody>
          <a:bodyPr>
            <a:normAutofit fontScale="92500" lnSpcReduction="10000"/>
          </a:bodyPr>
          <a:lstStyle/>
          <a:p>
            <a:r>
              <a:rPr lang="en-US" dirty="0"/>
              <a:t>A researcher found that onion root tip cells spent approximately 90% of their life cycle in interphase and 10% in mitosis.</a:t>
            </a:r>
          </a:p>
          <a:p>
            <a:r>
              <a:rPr lang="en-US" dirty="0"/>
              <a:t>He then treated an experimental group of onion root tips with lectin and found that 700 of the onion root tip cells were in interphase and 1600 were in mitosis.  </a:t>
            </a:r>
          </a:p>
          <a:p>
            <a:r>
              <a:rPr lang="en-US" dirty="0"/>
              <a:t>State a null hypothesis for the experiment.</a:t>
            </a:r>
          </a:p>
          <a:p>
            <a:r>
              <a:rPr lang="en-US" dirty="0"/>
              <a:t>Perform a chi square analysis on this data.</a:t>
            </a:r>
          </a:p>
          <a:p>
            <a:r>
              <a:rPr lang="en-US" dirty="0"/>
              <a:t>What critical value should you use?</a:t>
            </a:r>
          </a:p>
          <a:p>
            <a:r>
              <a:rPr lang="en-US" dirty="0"/>
              <a:t>Will you accept (fail to reject) or reject your null hypothesis?</a:t>
            </a:r>
          </a:p>
          <a:p>
            <a:r>
              <a:rPr lang="en-US" dirty="0"/>
              <a:t>What does this mean about your data?</a:t>
            </a:r>
          </a:p>
          <a:p>
            <a:pPr marL="0" indent="0">
              <a:buNone/>
            </a:pPr>
            <a:endParaRPr lang="en-US" dirty="0"/>
          </a:p>
          <a:p>
            <a:endParaRPr lang="en-US" dirty="0"/>
          </a:p>
        </p:txBody>
      </p:sp>
    </p:spTree>
    <p:extLst>
      <p:ext uri="{BB962C8B-B14F-4D97-AF65-F5344CB8AC3E}">
        <p14:creationId xmlns:p14="http://schemas.microsoft.com/office/powerpoint/2010/main" val="784906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Chi Square Table</a:t>
            </a:r>
          </a:p>
        </p:txBody>
      </p:sp>
      <p:graphicFrame>
        <p:nvGraphicFramePr>
          <p:cNvPr id="3" name="Table 2"/>
          <p:cNvGraphicFramePr>
            <a:graphicFrameLocks noGrp="1"/>
          </p:cNvGraphicFramePr>
          <p:nvPr>
            <p:extLst/>
          </p:nvPr>
        </p:nvGraphicFramePr>
        <p:xfrm>
          <a:off x="1676400" y="1417639"/>
          <a:ext cx="8686800" cy="4983163"/>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99079362"/>
                    </a:ext>
                  </a:extLst>
                </a:gridCol>
                <a:gridCol w="1447800">
                  <a:extLst>
                    <a:ext uri="{9D8B030D-6E8A-4147-A177-3AD203B41FA5}">
                      <a16:colId xmlns:a16="http://schemas.microsoft.com/office/drawing/2014/main" val="2751280552"/>
                    </a:ext>
                  </a:extLst>
                </a:gridCol>
                <a:gridCol w="1447800">
                  <a:extLst>
                    <a:ext uri="{9D8B030D-6E8A-4147-A177-3AD203B41FA5}">
                      <a16:colId xmlns:a16="http://schemas.microsoft.com/office/drawing/2014/main" val="982630708"/>
                    </a:ext>
                  </a:extLst>
                </a:gridCol>
                <a:gridCol w="1447800">
                  <a:extLst>
                    <a:ext uri="{9D8B030D-6E8A-4147-A177-3AD203B41FA5}">
                      <a16:colId xmlns:a16="http://schemas.microsoft.com/office/drawing/2014/main" val="1952706173"/>
                    </a:ext>
                  </a:extLst>
                </a:gridCol>
                <a:gridCol w="1447800">
                  <a:extLst>
                    <a:ext uri="{9D8B030D-6E8A-4147-A177-3AD203B41FA5}">
                      <a16:colId xmlns:a16="http://schemas.microsoft.com/office/drawing/2014/main" val="3403090379"/>
                    </a:ext>
                  </a:extLst>
                </a:gridCol>
                <a:gridCol w="1447800">
                  <a:extLst>
                    <a:ext uri="{9D8B030D-6E8A-4147-A177-3AD203B41FA5}">
                      <a16:colId xmlns:a16="http://schemas.microsoft.com/office/drawing/2014/main" val="1573850770"/>
                    </a:ext>
                  </a:extLst>
                </a:gridCol>
              </a:tblGrid>
              <a:tr h="769459">
                <a:tc>
                  <a:txBody>
                    <a:bodyPr/>
                    <a:lstStyle/>
                    <a:p>
                      <a:r>
                        <a:rPr lang="en-US" dirty="0">
                          <a:solidFill>
                            <a:sysClr val="windowText" lastClr="000000"/>
                          </a:solidFill>
                        </a:rPr>
                        <a:t>Phenotype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n>
                            <a:solidFill>
                              <a:schemeClr val="tx1"/>
                            </a:solidFill>
                          </a:ln>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r>
                        <a:rPr lang="en-US" baseline="30000" dirty="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(O-E)</a:t>
                      </a:r>
                      <a:r>
                        <a:rPr lang="en-US" baseline="30000" dirty="0">
                          <a:solidFill>
                            <a:sysClr val="windowText" lastClr="000000"/>
                          </a:solidFill>
                        </a:rPr>
                        <a:t>2</a:t>
                      </a:r>
                      <a:r>
                        <a:rPr lang="en-US" baseline="0" dirty="0">
                          <a:solidFill>
                            <a:sysClr val="windowText" lastClr="000000"/>
                          </a:solidFill>
                        </a:rPr>
                        <a:t>/E</a:t>
                      </a:r>
                      <a:endParaRPr lang="en-US" dirty="0">
                        <a:solidFill>
                          <a:sysClr val="windowText" lastClr="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806307"/>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647656"/>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939409"/>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752068"/>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667872"/>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211422"/>
                  </a:ext>
                </a:extLst>
              </a:tr>
              <a:tr h="702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892670"/>
                  </a:ext>
                </a:extLst>
              </a:tr>
            </a:tbl>
          </a:graphicData>
        </a:graphic>
      </p:graphicFrame>
    </p:spTree>
    <p:extLst>
      <p:ext uri="{BB962C8B-B14F-4D97-AF65-F5344CB8AC3E}">
        <p14:creationId xmlns:p14="http://schemas.microsoft.com/office/powerpoint/2010/main" val="1421565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Chi Square Table</a:t>
            </a:r>
          </a:p>
        </p:txBody>
      </p:sp>
      <p:graphicFrame>
        <p:nvGraphicFramePr>
          <p:cNvPr id="3" name="Table 2"/>
          <p:cNvGraphicFramePr>
            <a:graphicFrameLocks noGrp="1"/>
          </p:cNvGraphicFramePr>
          <p:nvPr>
            <p:extLst/>
          </p:nvPr>
        </p:nvGraphicFramePr>
        <p:xfrm>
          <a:off x="1676400" y="1417638"/>
          <a:ext cx="8686800" cy="4923446"/>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3199079362"/>
                    </a:ext>
                  </a:extLst>
                </a:gridCol>
                <a:gridCol w="1447800">
                  <a:extLst>
                    <a:ext uri="{9D8B030D-6E8A-4147-A177-3AD203B41FA5}">
                      <a16:colId xmlns:a16="http://schemas.microsoft.com/office/drawing/2014/main" val="2751280552"/>
                    </a:ext>
                  </a:extLst>
                </a:gridCol>
                <a:gridCol w="1447800">
                  <a:extLst>
                    <a:ext uri="{9D8B030D-6E8A-4147-A177-3AD203B41FA5}">
                      <a16:colId xmlns:a16="http://schemas.microsoft.com/office/drawing/2014/main" val="982630708"/>
                    </a:ext>
                  </a:extLst>
                </a:gridCol>
                <a:gridCol w="1447800">
                  <a:extLst>
                    <a:ext uri="{9D8B030D-6E8A-4147-A177-3AD203B41FA5}">
                      <a16:colId xmlns:a16="http://schemas.microsoft.com/office/drawing/2014/main" val="1952706173"/>
                    </a:ext>
                  </a:extLst>
                </a:gridCol>
                <a:gridCol w="1447800">
                  <a:extLst>
                    <a:ext uri="{9D8B030D-6E8A-4147-A177-3AD203B41FA5}">
                      <a16:colId xmlns:a16="http://schemas.microsoft.com/office/drawing/2014/main" val="3403090379"/>
                    </a:ext>
                  </a:extLst>
                </a:gridCol>
                <a:gridCol w="1447800">
                  <a:extLst>
                    <a:ext uri="{9D8B030D-6E8A-4147-A177-3AD203B41FA5}">
                      <a16:colId xmlns:a16="http://schemas.microsoft.com/office/drawing/2014/main" val="1573850770"/>
                    </a:ext>
                  </a:extLst>
                </a:gridCol>
              </a:tblGrid>
              <a:tr h="769459">
                <a:tc>
                  <a:txBody>
                    <a:bodyPr/>
                    <a:lstStyle/>
                    <a:p>
                      <a:r>
                        <a:rPr lang="en-US" dirty="0">
                          <a:solidFill>
                            <a:sysClr val="windowText" lastClr="000000"/>
                          </a:solidFill>
                        </a:rPr>
                        <a:t>Phenotype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ln>
                            <a:solidFill>
                              <a:schemeClr val="tx1"/>
                            </a:solidFill>
                          </a:ln>
                          <a:solidFill>
                            <a:sysClr val="windowText" lastClr="000000"/>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ysClr val="windowText" lastClr="000000"/>
                          </a:solidFill>
                        </a:rPr>
                        <a:t>(O-E)</a:t>
                      </a:r>
                      <a:r>
                        <a:rPr lang="en-US" baseline="30000" dirty="0">
                          <a:solidFill>
                            <a:sysClr val="windowText" lastClr="000000"/>
                          </a:solidFill>
                        </a:rPr>
                        <a:t>2</a:t>
                      </a:r>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ysClr val="windowText" lastClr="000000"/>
                          </a:solidFill>
                        </a:rPr>
                        <a:t>(O-E)</a:t>
                      </a:r>
                      <a:r>
                        <a:rPr lang="en-US" baseline="30000" dirty="0">
                          <a:solidFill>
                            <a:sysClr val="windowText" lastClr="000000"/>
                          </a:solidFill>
                        </a:rPr>
                        <a:t>2</a:t>
                      </a:r>
                      <a:r>
                        <a:rPr lang="en-US" baseline="0" dirty="0">
                          <a:solidFill>
                            <a:sysClr val="windowText" lastClr="000000"/>
                          </a:solidFill>
                        </a:rPr>
                        <a:t>/E</a:t>
                      </a:r>
                      <a:endParaRPr lang="en-US" dirty="0">
                        <a:solidFill>
                          <a:sysClr val="windowText" lastClr="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806307"/>
                  </a:ext>
                </a:extLst>
              </a:tr>
              <a:tr h="702284">
                <a:tc>
                  <a:txBody>
                    <a:bodyPr/>
                    <a:lstStyle/>
                    <a:p>
                      <a:r>
                        <a:rPr lang="en-US" dirty="0">
                          <a:solidFill>
                            <a:srgbClr val="FF0000"/>
                          </a:solidFill>
                        </a:rPr>
                        <a:t>Interphase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1876900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906.71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647656"/>
                  </a:ext>
                </a:extLst>
              </a:tr>
              <a:tr h="702284">
                <a:tc>
                  <a:txBody>
                    <a:bodyPr/>
                    <a:lstStyle/>
                    <a:p>
                      <a:r>
                        <a:rPr lang="en-US" dirty="0">
                          <a:solidFill>
                            <a:srgbClr val="FF0000"/>
                          </a:solidFill>
                        </a:rPr>
                        <a:t>Mitosis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230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1876900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0000"/>
                          </a:solidFill>
                        </a:rPr>
                        <a:t>8160.43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5939409"/>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752068"/>
                  </a:ext>
                </a:extLst>
              </a:tr>
              <a:tr h="7022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8667872"/>
                  </a:ext>
                </a:extLst>
              </a:tr>
              <a:tr h="64256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5211422"/>
                  </a:ext>
                </a:extLst>
              </a:tr>
              <a:tr h="70228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8892670"/>
                  </a:ext>
                </a:extLst>
              </a:tr>
            </a:tbl>
          </a:graphicData>
        </a:graphic>
      </p:graphicFrame>
    </p:spTree>
    <p:extLst>
      <p:ext uri="{BB962C8B-B14F-4D97-AF65-F5344CB8AC3E}">
        <p14:creationId xmlns:p14="http://schemas.microsoft.com/office/powerpoint/2010/main" val="1526807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for Problem 3</a:t>
            </a:r>
          </a:p>
        </p:txBody>
      </p:sp>
      <p:sp>
        <p:nvSpPr>
          <p:cNvPr id="3" name="Content Placeholder 2"/>
          <p:cNvSpPr>
            <a:spLocks noGrp="1"/>
          </p:cNvSpPr>
          <p:nvPr>
            <p:ph idx="1"/>
          </p:nvPr>
        </p:nvSpPr>
        <p:spPr/>
        <p:txBody>
          <a:bodyPr>
            <a:normAutofit fontScale="55000" lnSpcReduction="20000"/>
          </a:bodyPr>
          <a:lstStyle/>
          <a:p>
            <a:r>
              <a:rPr lang="en-US" dirty="0">
                <a:solidFill>
                  <a:srgbClr val="FF0000"/>
                </a:solidFill>
              </a:rPr>
              <a:t>Our Null Hypothesis for this problem should be:  “Lectin has no effect on the cell cycle of onion root tip cells.”</a:t>
            </a:r>
          </a:p>
          <a:p>
            <a:r>
              <a:rPr lang="en-US" dirty="0">
                <a:solidFill>
                  <a:srgbClr val="FF0000"/>
                </a:solidFill>
              </a:rPr>
              <a:t>To determine the expected values, multiply the percentages from the question stem by the total number of onion cells in the sample.  </a:t>
            </a:r>
          </a:p>
          <a:p>
            <a:r>
              <a:rPr lang="en-US" dirty="0">
                <a:solidFill>
                  <a:srgbClr val="FF0000"/>
                </a:solidFill>
              </a:rPr>
              <a:t>Obtain the total number by adding up all the values in the observed (O) column.</a:t>
            </a:r>
          </a:p>
          <a:p>
            <a:r>
              <a:rPr lang="en-US" dirty="0">
                <a:solidFill>
                  <a:srgbClr val="FF0000"/>
                </a:solidFill>
              </a:rPr>
              <a:t>For example:  To get the expected value for interphase, multiple the expected percentage (in decimal form) (0.90) by the total number of  onion root tip cells in our sample (2300).  This means that we expect 2070 onion root tip cells to be in Interphase.</a:t>
            </a:r>
          </a:p>
          <a:p>
            <a:r>
              <a:rPr lang="en-US" dirty="0">
                <a:solidFill>
                  <a:srgbClr val="FF0000"/>
                </a:solidFill>
              </a:rPr>
              <a:t>Fill in the Chi Square Table by completing the operations indicated by the column headers.  To obtain the chi square statistic, add up all the values in the final column.</a:t>
            </a:r>
          </a:p>
          <a:p>
            <a:r>
              <a:rPr lang="en-US" dirty="0">
                <a:solidFill>
                  <a:srgbClr val="FF0000"/>
                </a:solidFill>
              </a:rPr>
              <a:t>This gives us a chi square statistic (</a:t>
            </a:r>
            <a:r>
              <a:rPr lang="el-GR" dirty="0">
                <a:solidFill>
                  <a:srgbClr val="FF0000"/>
                </a:solidFill>
              </a:rPr>
              <a:t>χ</a:t>
            </a:r>
            <a:r>
              <a:rPr lang="en-US" baseline="30000" dirty="0">
                <a:solidFill>
                  <a:srgbClr val="FF0000"/>
                </a:solidFill>
              </a:rPr>
              <a:t>2</a:t>
            </a:r>
            <a:r>
              <a:rPr lang="en-US" dirty="0">
                <a:solidFill>
                  <a:srgbClr val="FF0000"/>
                </a:solidFill>
              </a:rPr>
              <a:t>) of 9067.14.</a:t>
            </a:r>
          </a:p>
          <a:p>
            <a:r>
              <a:rPr lang="en-US" dirty="0">
                <a:solidFill>
                  <a:srgbClr val="FF0000"/>
                </a:solidFill>
              </a:rPr>
              <a:t>We must compare the chi square statistic to the critical value.  For this situation, we have 1 degree of freedom (number of phases minus 1).  We always use the 0.05 p value in AP Biology, so our critical value is 3.84.</a:t>
            </a:r>
          </a:p>
          <a:p>
            <a:r>
              <a:rPr lang="en-US" dirty="0">
                <a:solidFill>
                  <a:srgbClr val="FF0000"/>
                </a:solidFill>
              </a:rPr>
              <a:t>Since our chi square statistic is higher than our critical value, we must reject the null hypothesis.</a:t>
            </a:r>
          </a:p>
          <a:p>
            <a:r>
              <a:rPr lang="en-US" dirty="0">
                <a:solidFill>
                  <a:srgbClr val="FF0000"/>
                </a:solidFill>
              </a:rPr>
              <a:t>This means that our observed data is very different from our expected data and that the differences are too large to be simply due to chance.  Our experiment indicates that lectin does have an effect on the cell cycle of onion root tip cells.</a:t>
            </a:r>
          </a:p>
          <a:p>
            <a:endParaRPr lang="en-US" dirty="0"/>
          </a:p>
        </p:txBody>
      </p:sp>
    </p:spTree>
    <p:extLst>
      <p:ext uri="{BB962C8B-B14F-4D97-AF65-F5344CB8AC3E}">
        <p14:creationId xmlns:p14="http://schemas.microsoft.com/office/powerpoint/2010/main" val="2935760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16A2-D330-4739-BA25-2634A94F4227}"/>
              </a:ext>
            </a:extLst>
          </p:cNvPr>
          <p:cNvSpPr>
            <a:spLocks noGrp="1"/>
          </p:cNvSpPr>
          <p:nvPr>
            <p:ph type="title"/>
          </p:nvPr>
        </p:nvSpPr>
        <p:spPr/>
        <p:txBody>
          <a:bodyPr/>
          <a:lstStyle/>
          <a:p>
            <a:r>
              <a:rPr lang="en-US" dirty="0"/>
              <a:t>Chemistry Basics</a:t>
            </a:r>
          </a:p>
        </p:txBody>
      </p:sp>
      <p:sp>
        <p:nvSpPr>
          <p:cNvPr id="3" name="Content Placeholder 2">
            <a:extLst>
              <a:ext uri="{FF2B5EF4-FFF2-40B4-BE49-F238E27FC236}">
                <a16:creationId xmlns:a16="http://schemas.microsoft.com/office/drawing/2014/main" id="{D3C83F29-0749-4225-A6D2-90FF432E70C9}"/>
              </a:ext>
            </a:extLst>
          </p:cNvPr>
          <p:cNvSpPr>
            <a:spLocks noGrp="1"/>
          </p:cNvSpPr>
          <p:nvPr>
            <p:ph idx="1"/>
          </p:nvPr>
        </p:nvSpPr>
        <p:spPr>
          <a:xfrm>
            <a:off x="276045" y="1825625"/>
            <a:ext cx="11077755" cy="5170398"/>
          </a:xfrm>
        </p:spPr>
        <p:txBody>
          <a:bodyPr>
            <a:normAutofit fontScale="55000" lnSpcReduction="20000"/>
          </a:bodyPr>
          <a:lstStyle/>
          <a:p>
            <a:r>
              <a:rPr lang="en-US" b="1" dirty="0"/>
              <a:t>Atom</a:t>
            </a:r>
            <a:endParaRPr lang="en-US" dirty="0"/>
          </a:p>
          <a:p>
            <a:r>
              <a:rPr lang="en-US" dirty="0"/>
              <a:t>The smallest</a:t>
            </a:r>
            <a:r>
              <a:rPr lang="en-US" b="1" dirty="0"/>
              <a:t> </a:t>
            </a:r>
            <a:r>
              <a:rPr lang="en-US" i="1" dirty="0"/>
              <a:t>unit of an element</a:t>
            </a:r>
            <a:r>
              <a:rPr lang="en-US" dirty="0"/>
              <a:t> that maintains the chemical properties of the element.</a:t>
            </a:r>
          </a:p>
          <a:p>
            <a:r>
              <a:rPr lang="en-US" b="1" dirty="0"/>
              <a:t>Sub</a:t>
            </a:r>
            <a:r>
              <a:rPr lang="en-US" dirty="0"/>
              <a:t>atomic Particles</a:t>
            </a:r>
          </a:p>
          <a:p>
            <a:r>
              <a:rPr lang="en-US" b="1" dirty="0"/>
              <a:t>Proton </a:t>
            </a:r>
            <a:r>
              <a:rPr lang="en-US" dirty="0"/>
              <a:t>– Subatomic particles that carry a positive charge. They are located in the nucleus of an atom.</a:t>
            </a:r>
          </a:p>
          <a:p>
            <a:r>
              <a:rPr lang="en-US" dirty="0"/>
              <a:t>The number of protons </a:t>
            </a:r>
            <a:r>
              <a:rPr lang="en-US" i="1" u="sng" dirty="0"/>
              <a:t>never</a:t>
            </a:r>
            <a:r>
              <a:rPr lang="en-US" dirty="0"/>
              <a:t> changes in an element. </a:t>
            </a:r>
            <a:r>
              <a:rPr lang="en-US" b="1" dirty="0"/>
              <a:t>The number of protons determines the identity of the element and defines the atomic number of the element.</a:t>
            </a:r>
            <a:endParaRPr lang="en-US" dirty="0"/>
          </a:p>
          <a:p>
            <a:r>
              <a:rPr lang="en-US" b="1" dirty="0"/>
              <a:t>Neutron</a:t>
            </a:r>
            <a:r>
              <a:rPr lang="en-US" dirty="0"/>
              <a:t> - These particles carry NO charge (are neutral). They are also located in the nucleus of an atom and are similar in size to the </a:t>
            </a:r>
            <a:r>
              <a:rPr lang="en-US" dirty="0" err="1"/>
              <a:t>proton.The</a:t>
            </a:r>
            <a:r>
              <a:rPr lang="en-US" dirty="0"/>
              <a:t> number of neutrons </a:t>
            </a:r>
            <a:r>
              <a:rPr lang="en-US" i="1" u="sng" dirty="0"/>
              <a:t>can</a:t>
            </a:r>
            <a:r>
              <a:rPr lang="en-US" dirty="0"/>
              <a:t> change. (Atoms of the same element with different numbers of neutrons are called </a:t>
            </a:r>
            <a:r>
              <a:rPr lang="en-US" b="1" dirty="0"/>
              <a:t>Isotopes</a:t>
            </a:r>
            <a:r>
              <a:rPr lang="en-US" dirty="0"/>
              <a:t>.)</a:t>
            </a:r>
          </a:p>
          <a:p>
            <a:r>
              <a:rPr lang="en-US" b="1" dirty="0"/>
              <a:t>Electrons</a:t>
            </a:r>
            <a:r>
              <a:rPr lang="en-US" dirty="0"/>
              <a:t> - These subatomic particles carry a negative charge. They are located in the “Electron cloud”.   The electrons are attracted to the positive protons in the nucleus, but can move within the electron cloud.  The number of electrons associated with an atom</a:t>
            </a:r>
            <a:r>
              <a:rPr lang="en-US" i="1" dirty="0"/>
              <a:t> </a:t>
            </a:r>
            <a:r>
              <a:rPr lang="en-US" i="1" u="sng" dirty="0"/>
              <a:t>can</a:t>
            </a:r>
            <a:r>
              <a:rPr lang="en-US" b="1" u="sng" dirty="0"/>
              <a:t> </a:t>
            </a:r>
            <a:r>
              <a:rPr lang="en-US" dirty="0"/>
              <a:t>change. (Atoms with different numbers of electrons than the </a:t>
            </a:r>
            <a:r>
              <a:rPr lang="en-US" i="1" dirty="0"/>
              <a:t>normal amount</a:t>
            </a:r>
            <a:r>
              <a:rPr lang="en-US" dirty="0"/>
              <a:t> for that element are called</a:t>
            </a:r>
            <a:r>
              <a:rPr lang="en-US" b="1" dirty="0"/>
              <a:t> Ions.</a:t>
            </a:r>
            <a:r>
              <a:rPr lang="en-US" dirty="0"/>
              <a:t>)</a:t>
            </a:r>
          </a:p>
          <a:p>
            <a:r>
              <a:rPr lang="en-US" b="1" dirty="0"/>
              <a:t>Molecule</a:t>
            </a:r>
            <a:endParaRPr lang="en-US" dirty="0"/>
          </a:p>
          <a:p>
            <a:r>
              <a:rPr lang="en-US" dirty="0"/>
              <a:t>Two or more </a:t>
            </a:r>
            <a:r>
              <a:rPr lang="en-US" i="1" dirty="0"/>
              <a:t>atoms</a:t>
            </a:r>
            <a:r>
              <a:rPr lang="en-US" dirty="0"/>
              <a:t> that are covalently bonded together.</a:t>
            </a:r>
          </a:p>
          <a:p>
            <a:r>
              <a:rPr lang="en-US" b="1" dirty="0"/>
              <a:t>E levels or e- shells</a:t>
            </a:r>
            <a:r>
              <a:rPr lang="en-US" dirty="0"/>
              <a:t> – Where the electrons are located within an atom or molecule.</a:t>
            </a:r>
          </a:p>
          <a:p>
            <a:r>
              <a:rPr lang="en-US" i="1" dirty="0"/>
              <a:t>Adding energy</a:t>
            </a:r>
            <a:r>
              <a:rPr lang="en-US" dirty="0"/>
              <a:t> to the electrons makes them move farther out, away from the nucleus; </a:t>
            </a:r>
            <a:r>
              <a:rPr lang="en-US" i="1" dirty="0"/>
              <a:t>losing energy</a:t>
            </a:r>
            <a:r>
              <a:rPr lang="en-US" dirty="0"/>
              <a:t> causes them to move inward, toward the nucleus.</a:t>
            </a:r>
          </a:p>
          <a:p>
            <a:r>
              <a:rPr lang="en-US" b="1" dirty="0"/>
              <a:t>Valence Shell</a:t>
            </a:r>
            <a:r>
              <a:rPr lang="en-US" dirty="0"/>
              <a:t>- Where the </a:t>
            </a:r>
            <a:r>
              <a:rPr lang="en-US" i="1" dirty="0"/>
              <a:t>outer most electrons</a:t>
            </a:r>
            <a:r>
              <a:rPr lang="en-US" dirty="0"/>
              <a:t> are located on an atom.</a:t>
            </a:r>
          </a:p>
          <a:p>
            <a:r>
              <a:rPr lang="en-US" b="1" dirty="0"/>
              <a:t>Valence e-</a:t>
            </a:r>
            <a:r>
              <a:rPr lang="en-US" dirty="0"/>
              <a:t> - Refers to the outer most electrons. (</a:t>
            </a:r>
            <a:r>
              <a:rPr lang="en-US" b="1" dirty="0"/>
              <a:t>These are the most important for </a:t>
            </a:r>
            <a:r>
              <a:rPr lang="en-US" b="1" i="1" dirty="0"/>
              <a:t>chemical bonds</a:t>
            </a:r>
            <a:r>
              <a:rPr lang="en-US" b="1" dirty="0"/>
              <a:t> and </a:t>
            </a:r>
            <a:r>
              <a:rPr lang="en-US" b="1" i="1" dirty="0"/>
              <a:t>the chemical properties of an element or molecule</a:t>
            </a:r>
            <a:r>
              <a:rPr lang="en-US" dirty="0"/>
              <a:t>.)  Most elements need 8 valence electrons (an octet) in order to be chemically stable.  Atoms react with other elements in order to obtain a total of 8 valence electrons and to become chemically stable.</a:t>
            </a:r>
          </a:p>
          <a:p>
            <a:endParaRPr lang="en-US" dirty="0"/>
          </a:p>
          <a:p>
            <a:endParaRPr lang="en-US" dirty="0"/>
          </a:p>
        </p:txBody>
      </p:sp>
    </p:spTree>
    <p:extLst>
      <p:ext uri="{BB962C8B-B14F-4D97-AF65-F5344CB8AC3E}">
        <p14:creationId xmlns:p14="http://schemas.microsoft.com/office/powerpoint/2010/main" val="231274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1D03-E25B-4774-8DDD-C2374351C271}"/>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600A646D-5DD0-44F3-A8BD-54DECCD4D4B6}"/>
              </a:ext>
            </a:extLst>
          </p:cNvPr>
          <p:cNvSpPr>
            <a:spLocks noGrp="1"/>
          </p:cNvSpPr>
          <p:nvPr>
            <p:ph idx="1"/>
          </p:nvPr>
        </p:nvSpPr>
        <p:spPr/>
        <p:txBody>
          <a:bodyPr>
            <a:normAutofit fontScale="55000" lnSpcReduction="20000"/>
          </a:bodyPr>
          <a:lstStyle/>
          <a:p>
            <a:r>
              <a:rPr lang="en-US" b="1" dirty="0"/>
              <a:t>Step 5:  Collect Data</a:t>
            </a:r>
            <a:endParaRPr lang="en-US" sz="3200" dirty="0"/>
          </a:p>
          <a:p>
            <a:r>
              <a:rPr lang="en-US" dirty="0"/>
              <a:t>You must write down results (measurements, observations, temperatures, times, etc.) </a:t>
            </a:r>
            <a:r>
              <a:rPr lang="en-US" i="1" dirty="0"/>
              <a:t>as you</a:t>
            </a:r>
            <a:r>
              <a:rPr lang="en-US" dirty="0"/>
              <a:t> </a:t>
            </a:r>
            <a:r>
              <a:rPr lang="en-US" i="1" dirty="0"/>
              <a:t>perform your experiment.</a:t>
            </a:r>
            <a:endParaRPr lang="en-US" sz="3200" dirty="0"/>
          </a:p>
          <a:p>
            <a:pPr lvl="0"/>
            <a:r>
              <a:rPr lang="en-US" b="1" dirty="0"/>
              <a:t>Qualitative Data</a:t>
            </a:r>
            <a:r>
              <a:rPr lang="en-US" dirty="0"/>
              <a:t> - observations (using senses) written in note form. </a:t>
            </a:r>
            <a:endParaRPr lang="en-US" sz="3200" dirty="0"/>
          </a:p>
          <a:p>
            <a:pPr lvl="0"/>
            <a:r>
              <a:rPr lang="en-US" b="1" dirty="0"/>
              <a:t>Quantitative Data</a:t>
            </a:r>
            <a:r>
              <a:rPr lang="en-US" dirty="0"/>
              <a:t>- numerical measurements and calculations. </a:t>
            </a:r>
            <a:endParaRPr lang="en-US" sz="3200" dirty="0"/>
          </a:p>
          <a:p>
            <a:pPr lvl="0"/>
            <a:r>
              <a:rPr lang="en-US" dirty="0"/>
              <a:t>SI Units </a:t>
            </a:r>
            <a:r>
              <a:rPr lang="en-US" u="sng" dirty="0"/>
              <a:t>must</a:t>
            </a:r>
            <a:r>
              <a:rPr lang="en-US" dirty="0"/>
              <a:t> be included on </a:t>
            </a:r>
            <a:r>
              <a:rPr lang="en-US" u="sng" dirty="0"/>
              <a:t>all</a:t>
            </a:r>
            <a:r>
              <a:rPr lang="en-US" dirty="0"/>
              <a:t> measurements. </a:t>
            </a:r>
            <a:endParaRPr lang="en-US" sz="3200" dirty="0"/>
          </a:p>
          <a:p>
            <a:r>
              <a:rPr lang="en-US" dirty="0"/>
              <a:t>2. 	Must be kept </a:t>
            </a:r>
            <a:r>
              <a:rPr lang="en-US" i="1" dirty="0"/>
              <a:t>orderly in a table or chart</a:t>
            </a:r>
            <a:r>
              <a:rPr lang="en-US" dirty="0"/>
              <a:t>.</a:t>
            </a:r>
            <a:endParaRPr lang="en-US" sz="3200" dirty="0"/>
          </a:p>
          <a:p>
            <a:r>
              <a:rPr lang="en-US" dirty="0"/>
              <a:t>3.	Modify the procedure if needed.</a:t>
            </a:r>
            <a:endParaRPr lang="en-US" sz="3200" dirty="0"/>
          </a:p>
          <a:p>
            <a:r>
              <a:rPr lang="en-US" dirty="0"/>
              <a:t> </a:t>
            </a:r>
            <a:endParaRPr lang="en-US" sz="3200" dirty="0"/>
          </a:p>
          <a:p>
            <a:r>
              <a:rPr lang="en-US" b="1" dirty="0"/>
              <a:t>Step 6:  Analyze Data</a:t>
            </a:r>
            <a:endParaRPr lang="en-US" sz="3200" dirty="0"/>
          </a:p>
          <a:p>
            <a:r>
              <a:rPr lang="en-US" dirty="0"/>
              <a:t>A.     </a:t>
            </a:r>
            <a:r>
              <a:rPr lang="en-US" i="1" dirty="0"/>
              <a:t>Confirm</a:t>
            </a:r>
            <a:r>
              <a:rPr lang="en-US" dirty="0"/>
              <a:t> the results by </a:t>
            </a:r>
            <a:r>
              <a:rPr lang="en-US" i="1" dirty="0"/>
              <a:t>retesting,</a:t>
            </a:r>
            <a:r>
              <a:rPr lang="en-US" dirty="0"/>
              <a:t> if possible.</a:t>
            </a:r>
            <a:endParaRPr lang="en-US" sz="3200" dirty="0"/>
          </a:p>
          <a:p>
            <a:r>
              <a:rPr lang="en-US" dirty="0"/>
              <a:t>B.      </a:t>
            </a:r>
            <a:r>
              <a:rPr lang="en-US" b="1" i="1" dirty="0"/>
              <a:t>Trials</a:t>
            </a:r>
            <a:r>
              <a:rPr lang="en-US" dirty="0"/>
              <a:t> – the </a:t>
            </a:r>
            <a:r>
              <a:rPr lang="en-US" i="1" dirty="0"/>
              <a:t>number of times</a:t>
            </a:r>
            <a:r>
              <a:rPr lang="en-US" dirty="0"/>
              <a:t> you repeat the experiment.</a:t>
            </a:r>
            <a:endParaRPr lang="en-US" sz="3200" dirty="0"/>
          </a:p>
          <a:p>
            <a:r>
              <a:rPr lang="en-US" dirty="0"/>
              <a:t>		1. The more trials you can do, the </a:t>
            </a:r>
            <a:r>
              <a:rPr lang="en-US" i="1" dirty="0"/>
              <a:t>more reliable</a:t>
            </a:r>
            <a:r>
              <a:rPr lang="en-US" dirty="0"/>
              <a:t> the results.             </a:t>
            </a:r>
            <a:endParaRPr lang="en-US" sz="3200" dirty="0"/>
          </a:p>
          <a:p>
            <a:r>
              <a:rPr lang="en-US" dirty="0"/>
              <a:t>	C.     Convert results to a graph that is appropriate for the experiment.</a:t>
            </a:r>
            <a:endParaRPr lang="en-US" sz="3200" dirty="0"/>
          </a:p>
          <a:p>
            <a:r>
              <a:rPr lang="en-US" dirty="0"/>
              <a:t>	D.  Use both descriptive and inferential statistics to help make a conclusion.</a:t>
            </a:r>
            <a:endParaRPr lang="en-US" sz="3200" dirty="0"/>
          </a:p>
          <a:p>
            <a:endParaRPr lang="en-US" dirty="0"/>
          </a:p>
        </p:txBody>
      </p:sp>
    </p:spTree>
    <p:extLst>
      <p:ext uri="{BB962C8B-B14F-4D97-AF65-F5344CB8AC3E}">
        <p14:creationId xmlns:p14="http://schemas.microsoft.com/office/powerpoint/2010/main" val="2827155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0AF94-5501-46E9-A055-4C9136233346}"/>
              </a:ext>
            </a:extLst>
          </p:cNvPr>
          <p:cNvSpPr>
            <a:spLocks noGrp="1"/>
          </p:cNvSpPr>
          <p:nvPr>
            <p:ph type="title"/>
          </p:nvPr>
        </p:nvSpPr>
        <p:spPr/>
        <p:txBody>
          <a:bodyPr/>
          <a:lstStyle/>
          <a:p>
            <a:r>
              <a:rPr lang="en-US" dirty="0"/>
              <a:t>Chemical Bonds</a:t>
            </a:r>
          </a:p>
        </p:txBody>
      </p:sp>
      <p:sp>
        <p:nvSpPr>
          <p:cNvPr id="3" name="Content Placeholder 2">
            <a:extLst>
              <a:ext uri="{FF2B5EF4-FFF2-40B4-BE49-F238E27FC236}">
                <a16:creationId xmlns:a16="http://schemas.microsoft.com/office/drawing/2014/main" id="{E7493720-4E14-4277-B137-CED9C112131C}"/>
              </a:ext>
            </a:extLst>
          </p:cNvPr>
          <p:cNvSpPr>
            <a:spLocks noGrp="1"/>
          </p:cNvSpPr>
          <p:nvPr>
            <p:ph idx="1"/>
          </p:nvPr>
        </p:nvSpPr>
        <p:spPr/>
        <p:txBody>
          <a:bodyPr>
            <a:normAutofit fontScale="70000" lnSpcReduction="20000"/>
          </a:bodyPr>
          <a:lstStyle/>
          <a:p>
            <a:r>
              <a:rPr lang="en-US" dirty="0"/>
              <a:t>Occur between atoms.</a:t>
            </a:r>
          </a:p>
          <a:p>
            <a:r>
              <a:rPr lang="en-US" b="1" dirty="0"/>
              <a:t>Covalent Bonds</a:t>
            </a:r>
            <a:r>
              <a:rPr lang="en-US" dirty="0"/>
              <a:t> </a:t>
            </a:r>
          </a:p>
          <a:p>
            <a:r>
              <a:rPr lang="en-US" dirty="0"/>
              <a:t>A type of intramolecular bond.</a:t>
            </a:r>
          </a:p>
          <a:p>
            <a:r>
              <a:rPr lang="en-US" dirty="0"/>
              <a:t>Results from the </a:t>
            </a:r>
            <a:r>
              <a:rPr lang="en-US" i="1" dirty="0"/>
              <a:t>sharing of valence electrons</a:t>
            </a:r>
            <a:r>
              <a:rPr lang="en-US" dirty="0"/>
              <a:t> between atoms.</a:t>
            </a:r>
          </a:p>
          <a:p>
            <a:r>
              <a:rPr lang="en-US" dirty="0"/>
              <a:t>Atoms held together by covalent bonds are called molecules.</a:t>
            </a:r>
          </a:p>
          <a:p>
            <a:r>
              <a:rPr lang="en-US" b="1" dirty="0"/>
              <a:t>Polar</a:t>
            </a:r>
            <a:r>
              <a:rPr lang="en-US" dirty="0"/>
              <a:t> </a:t>
            </a:r>
            <a:r>
              <a:rPr lang="en-US" b="1" dirty="0"/>
              <a:t>molecules</a:t>
            </a:r>
            <a:r>
              <a:rPr lang="en-US" dirty="0"/>
              <a:t> carry a slight </a:t>
            </a:r>
            <a:r>
              <a:rPr lang="en-US" i="1" dirty="0"/>
              <a:t>electrical charge</a:t>
            </a:r>
            <a:r>
              <a:rPr lang="en-US" dirty="0"/>
              <a:t> at opposite poles (poles refers to the “ends” of the molecule) and </a:t>
            </a:r>
            <a:r>
              <a:rPr lang="en-US" b="1" dirty="0"/>
              <a:t>non-polar</a:t>
            </a:r>
            <a:r>
              <a:rPr lang="en-US" dirty="0"/>
              <a:t> molecules </a:t>
            </a:r>
            <a:r>
              <a:rPr lang="en-US" i="1" dirty="0"/>
              <a:t>do not have an electrical charge.</a:t>
            </a:r>
            <a:endParaRPr lang="en-US" dirty="0"/>
          </a:p>
          <a:p>
            <a:r>
              <a:rPr lang="en-US" b="1" dirty="0"/>
              <a:t>Electronegativity</a:t>
            </a:r>
            <a:endParaRPr lang="en-US" dirty="0"/>
          </a:p>
          <a:p>
            <a:r>
              <a:rPr lang="en-US" dirty="0"/>
              <a:t>Refers to an atom’s </a:t>
            </a:r>
            <a:r>
              <a:rPr lang="en-US" i="1" dirty="0"/>
              <a:t>desire to acquire</a:t>
            </a:r>
            <a:r>
              <a:rPr lang="en-US" dirty="0"/>
              <a:t> electrons.</a:t>
            </a:r>
          </a:p>
          <a:p>
            <a:r>
              <a:rPr lang="en-US" dirty="0"/>
              <a:t>Hydrogen is the least electronegative atom.</a:t>
            </a:r>
          </a:p>
          <a:p>
            <a:r>
              <a:rPr lang="en-US" dirty="0"/>
              <a:t>Oxygen and Nitrogen are the most biologically important molecules with a high electronegativity.</a:t>
            </a:r>
          </a:p>
          <a:p>
            <a:r>
              <a:rPr lang="en-US" dirty="0"/>
              <a:t>Molecules which contain oxygen and nitrogen are likely to be polar.</a:t>
            </a:r>
          </a:p>
          <a:p>
            <a:endParaRPr lang="en-US" dirty="0"/>
          </a:p>
        </p:txBody>
      </p:sp>
    </p:spTree>
    <p:extLst>
      <p:ext uri="{BB962C8B-B14F-4D97-AF65-F5344CB8AC3E}">
        <p14:creationId xmlns:p14="http://schemas.microsoft.com/office/powerpoint/2010/main" val="3128491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403D-3D35-44AC-BA71-095F4DC65876}"/>
              </a:ext>
            </a:extLst>
          </p:cNvPr>
          <p:cNvSpPr>
            <a:spLocks noGrp="1"/>
          </p:cNvSpPr>
          <p:nvPr>
            <p:ph type="title"/>
          </p:nvPr>
        </p:nvSpPr>
        <p:spPr/>
        <p:txBody>
          <a:bodyPr/>
          <a:lstStyle/>
          <a:p>
            <a:r>
              <a:rPr lang="en-US" dirty="0"/>
              <a:t>Chemical Bonds</a:t>
            </a:r>
          </a:p>
        </p:txBody>
      </p:sp>
      <p:sp>
        <p:nvSpPr>
          <p:cNvPr id="3" name="Content Placeholder 2">
            <a:extLst>
              <a:ext uri="{FF2B5EF4-FFF2-40B4-BE49-F238E27FC236}">
                <a16:creationId xmlns:a16="http://schemas.microsoft.com/office/drawing/2014/main" id="{03989AEF-2AE6-41C2-B633-0EF088782694}"/>
              </a:ext>
            </a:extLst>
          </p:cNvPr>
          <p:cNvSpPr>
            <a:spLocks noGrp="1"/>
          </p:cNvSpPr>
          <p:nvPr>
            <p:ph idx="1"/>
          </p:nvPr>
        </p:nvSpPr>
        <p:spPr/>
        <p:txBody>
          <a:bodyPr>
            <a:normAutofit fontScale="47500" lnSpcReduction="20000"/>
          </a:bodyPr>
          <a:lstStyle/>
          <a:p>
            <a:r>
              <a:rPr lang="en-US" b="1" dirty="0"/>
              <a:t>Ionic Bonds </a:t>
            </a:r>
            <a:endParaRPr lang="en-US" dirty="0"/>
          </a:p>
          <a:p>
            <a:r>
              <a:rPr lang="en-US" dirty="0"/>
              <a:t>Ionic bonds form between metal and non-metal atoms.</a:t>
            </a:r>
          </a:p>
          <a:p>
            <a:r>
              <a:rPr lang="en-US" dirty="0"/>
              <a:t>They form when the metal atoms loses electrons and the non-metal atom gains electrons.  </a:t>
            </a:r>
          </a:p>
          <a:p>
            <a:r>
              <a:rPr lang="en-US" dirty="0"/>
              <a:t>Both atoms do this in order to have 8 valence electrons.</a:t>
            </a:r>
          </a:p>
          <a:p>
            <a:r>
              <a:rPr lang="en-US" b="1" dirty="0"/>
              <a:t>Compounds held together by ionic bonds are called salts</a:t>
            </a:r>
            <a:r>
              <a:rPr lang="en-US" dirty="0"/>
              <a:t>.</a:t>
            </a:r>
          </a:p>
          <a:p>
            <a:r>
              <a:rPr lang="en-US" dirty="0"/>
              <a:t>Ionic Bonds are very strong when the compound is dry.</a:t>
            </a:r>
          </a:p>
          <a:p>
            <a:r>
              <a:rPr lang="en-US" dirty="0"/>
              <a:t>Ionic bonds are easily broken in water.  This is why many salts dissolve easily in water to form ions</a:t>
            </a:r>
            <a:r>
              <a:rPr lang="en-US" b="1" dirty="0"/>
              <a:t>.</a:t>
            </a:r>
            <a:endParaRPr lang="en-US" dirty="0"/>
          </a:p>
          <a:p>
            <a:r>
              <a:rPr lang="en-US" b="1" dirty="0"/>
              <a:t>Cations</a:t>
            </a:r>
            <a:r>
              <a:rPr lang="en-US" dirty="0"/>
              <a:t> – Ions which possess a </a:t>
            </a:r>
            <a:r>
              <a:rPr lang="en-US" i="1" dirty="0"/>
              <a:t>positive charge</a:t>
            </a:r>
            <a:r>
              <a:rPr lang="en-US" dirty="0"/>
              <a:t> because they have more protons than electrons.  The metal atoms in a salt typically become cations.</a:t>
            </a:r>
          </a:p>
          <a:p>
            <a:r>
              <a:rPr lang="en-US" b="1" dirty="0"/>
              <a:t>Anions</a:t>
            </a:r>
            <a:r>
              <a:rPr lang="en-US" dirty="0"/>
              <a:t> –Ions which possess a </a:t>
            </a:r>
            <a:r>
              <a:rPr lang="en-US" i="1" dirty="0"/>
              <a:t>negative charge</a:t>
            </a:r>
            <a:r>
              <a:rPr lang="en-US" dirty="0"/>
              <a:t> because they have more electrons than protons.  The non-metal atoms in a salt typically become anions.</a:t>
            </a:r>
          </a:p>
          <a:p>
            <a:r>
              <a:rPr lang="en-US" b="1" dirty="0"/>
              <a:t>Hydrogen Bonds</a:t>
            </a:r>
            <a:r>
              <a:rPr lang="en-US" dirty="0"/>
              <a:t> </a:t>
            </a:r>
          </a:p>
          <a:p>
            <a:r>
              <a:rPr lang="en-US" i="1" dirty="0"/>
              <a:t>Hydrogen Bonds are fairly weak (compared to covalent and ionic bonds)</a:t>
            </a:r>
            <a:r>
              <a:rPr lang="en-US" dirty="0"/>
              <a:t> intermolecular attractions that occur between polar molecules. They are often depicted as dots in chemical diagrams. Hydrogen bonding is very important in water due to its polar nature.</a:t>
            </a:r>
            <a:r>
              <a:rPr lang="en-US" b="1" dirty="0"/>
              <a:t> </a:t>
            </a:r>
            <a:endParaRPr lang="en-US" dirty="0"/>
          </a:p>
          <a:p>
            <a:r>
              <a:rPr lang="en-US" b="1" dirty="0"/>
              <a:t>Van der Waals</a:t>
            </a:r>
            <a:r>
              <a:rPr lang="en-US" dirty="0"/>
              <a:t> </a:t>
            </a:r>
            <a:r>
              <a:rPr lang="en-US" b="1" dirty="0"/>
              <a:t>Interactions or London Dispersion Forces</a:t>
            </a:r>
            <a:endParaRPr lang="en-US" dirty="0"/>
          </a:p>
          <a:p>
            <a:r>
              <a:rPr lang="en-US" dirty="0"/>
              <a:t>These are </a:t>
            </a:r>
            <a:r>
              <a:rPr lang="en-US" i="1" dirty="0"/>
              <a:t>temporary intermolecular attractions</a:t>
            </a:r>
            <a:r>
              <a:rPr lang="en-US" b="1" dirty="0"/>
              <a:t>.</a:t>
            </a:r>
            <a:r>
              <a:rPr lang="en-US" dirty="0"/>
              <a:t> (Usually a fraction of a second.)</a:t>
            </a:r>
          </a:p>
          <a:p>
            <a:r>
              <a:rPr lang="en-US" dirty="0"/>
              <a:t>These </a:t>
            </a:r>
            <a:r>
              <a:rPr lang="en-US" i="1" dirty="0"/>
              <a:t>interactions</a:t>
            </a:r>
            <a:r>
              <a:rPr lang="en-US" dirty="0"/>
              <a:t> are “created” when electrons clump on one side of an atom making that side temporarily “negative” and the other side “positive”.  This allows other charged particles to attach </a:t>
            </a:r>
            <a:r>
              <a:rPr lang="en-US" i="1" dirty="0"/>
              <a:t>momentarily.  </a:t>
            </a:r>
            <a:r>
              <a:rPr lang="en-US" dirty="0"/>
              <a:t> The electrons eventually </a:t>
            </a:r>
            <a:r>
              <a:rPr lang="en-US" dirty="0" err="1"/>
              <a:t>unclump</a:t>
            </a:r>
            <a:r>
              <a:rPr lang="en-US" dirty="0"/>
              <a:t> and the van der </a:t>
            </a:r>
            <a:r>
              <a:rPr lang="en-US" dirty="0" err="1"/>
              <a:t>waals</a:t>
            </a:r>
            <a:r>
              <a:rPr lang="en-US" dirty="0"/>
              <a:t> interactions disappear.</a:t>
            </a:r>
          </a:p>
          <a:p>
            <a:endParaRPr lang="en-US" dirty="0"/>
          </a:p>
        </p:txBody>
      </p:sp>
    </p:spTree>
    <p:extLst>
      <p:ext uri="{BB962C8B-B14F-4D97-AF65-F5344CB8AC3E}">
        <p14:creationId xmlns:p14="http://schemas.microsoft.com/office/powerpoint/2010/main" val="2642099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F0D-28FE-4819-8DC7-2F6BDFD15AE9}"/>
              </a:ext>
            </a:extLst>
          </p:cNvPr>
          <p:cNvSpPr>
            <a:spLocks noGrp="1"/>
          </p:cNvSpPr>
          <p:nvPr>
            <p:ph type="title"/>
          </p:nvPr>
        </p:nvSpPr>
        <p:spPr>
          <a:xfrm>
            <a:off x="835025" y="22225"/>
            <a:ext cx="10515600" cy="1325563"/>
          </a:xfrm>
        </p:spPr>
        <p:txBody>
          <a:bodyPr/>
          <a:lstStyle/>
          <a:p>
            <a:r>
              <a:rPr lang="en-US" dirty="0"/>
              <a:t>The Water Molecule</a:t>
            </a:r>
          </a:p>
        </p:txBody>
      </p:sp>
      <p:sp>
        <p:nvSpPr>
          <p:cNvPr id="3" name="Content Placeholder 2">
            <a:extLst>
              <a:ext uri="{FF2B5EF4-FFF2-40B4-BE49-F238E27FC236}">
                <a16:creationId xmlns:a16="http://schemas.microsoft.com/office/drawing/2014/main" id="{C516354F-589B-4222-94BB-B76E60B67393}"/>
              </a:ext>
            </a:extLst>
          </p:cNvPr>
          <p:cNvSpPr>
            <a:spLocks noGrp="1"/>
          </p:cNvSpPr>
          <p:nvPr>
            <p:ph idx="1"/>
          </p:nvPr>
        </p:nvSpPr>
        <p:spPr>
          <a:xfrm>
            <a:off x="835025" y="2521259"/>
            <a:ext cx="10515600" cy="4403293"/>
          </a:xfrm>
        </p:spPr>
        <p:txBody>
          <a:bodyPr>
            <a:normAutofit fontScale="92500" lnSpcReduction="10000"/>
          </a:bodyPr>
          <a:lstStyle/>
          <a:p>
            <a:r>
              <a:rPr lang="en-US" dirty="0">
                <a:hlinkClick r:id="rId2"/>
              </a:rPr>
              <a:t>A+ Screencast on the Biologically Important Properties of Water</a:t>
            </a:r>
            <a:endParaRPr lang="en-US" dirty="0"/>
          </a:p>
          <a:p>
            <a:r>
              <a:rPr lang="en-US" dirty="0"/>
              <a:t>The water molecule is composed of 2 hydrogen atoms that are covalently bonded to a central oxygen atom.</a:t>
            </a:r>
          </a:p>
          <a:p>
            <a:r>
              <a:rPr lang="en-US" dirty="0"/>
              <a:t>Because of the high electronegativity of oxygen and the low electronegativity of hydrogen, the oxygen end of the water molecule has a slight negative charge, while the hydrogen end has a slight positive charge.  </a:t>
            </a:r>
          </a:p>
          <a:p>
            <a:r>
              <a:rPr lang="en-US" dirty="0"/>
              <a:t>The water molecule’s shape is said to be “bent”.  This shape means that one side of the molecule “the hydrogen side” is positive, while the other side “the oxygen side” is negative.  </a:t>
            </a:r>
          </a:p>
          <a:p>
            <a:r>
              <a:rPr lang="en-US" dirty="0"/>
              <a:t>The polar water molecules form hydrogen bonds with each other.  These bonds affect many of the biologically important properties of water.</a:t>
            </a:r>
          </a:p>
          <a:p>
            <a:endParaRPr lang="en-US" dirty="0"/>
          </a:p>
        </p:txBody>
      </p:sp>
      <p:pic>
        <p:nvPicPr>
          <p:cNvPr id="4098" name="Picture 2" descr="Science Partners">
            <a:extLst>
              <a:ext uri="{FF2B5EF4-FFF2-40B4-BE49-F238E27FC236}">
                <a16:creationId xmlns:a16="http://schemas.microsoft.com/office/drawing/2014/main" id="{D0CB5E53-6123-41B4-8FBC-50A077BE0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99776"/>
            <a:ext cx="2516188" cy="249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 result for water molecule shape and polarity">
            <a:extLst>
              <a:ext uri="{FF2B5EF4-FFF2-40B4-BE49-F238E27FC236}">
                <a16:creationId xmlns:a16="http://schemas.microsoft.com/office/drawing/2014/main" id="{242AFF58-104B-47C5-91B1-9BBCF78FB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588" y="815975"/>
            <a:ext cx="22177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674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F2C0-F43B-4A94-B3C3-E97791BD407D}"/>
              </a:ext>
            </a:extLst>
          </p:cNvPr>
          <p:cNvSpPr>
            <a:spLocks noGrp="1"/>
          </p:cNvSpPr>
          <p:nvPr>
            <p:ph type="title"/>
          </p:nvPr>
        </p:nvSpPr>
        <p:spPr>
          <a:xfrm>
            <a:off x="690418" y="0"/>
            <a:ext cx="10515600" cy="770948"/>
          </a:xfrm>
        </p:spPr>
        <p:txBody>
          <a:bodyPr>
            <a:normAutofit fontScale="90000"/>
          </a:bodyPr>
          <a:lstStyle/>
          <a:p>
            <a:r>
              <a:rPr lang="en-US" dirty="0"/>
              <a:t>The Biologically Important Properties of Water</a:t>
            </a:r>
          </a:p>
        </p:txBody>
      </p:sp>
      <p:sp>
        <p:nvSpPr>
          <p:cNvPr id="3" name="Content Placeholder 2">
            <a:extLst>
              <a:ext uri="{FF2B5EF4-FFF2-40B4-BE49-F238E27FC236}">
                <a16:creationId xmlns:a16="http://schemas.microsoft.com/office/drawing/2014/main" id="{4CC01F4E-00C7-45C4-9AC6-CEC56B1809FA}"/>
              </a:ext>
            </a:extLst>
          </p:cNvPr>
          <p:cNvSpPr>
            <a:spLocks noGrp="1"/>
          </p:cNvSpPr>
          <p:nvPr>
            <p:ph idx="1"/>
          </p:nvPr>
        </p:nvSpPr>
        <p:spPr>
          <a:xfrm>
            <a:off x="392545" y="770948"/>
            <a:ext cx="11406909" cy="4930054"/>
          </a:xfrm>
        </p:spPr>
        <p:txBody>
          <a:bodyPr>
            <a:normAutofit fontScale="25000" lnSpcReduction="20000"/>
          </a:bodyPr>
          <a:lstStyle/>
          <a:p>
            <a:r>
              <a:rPr lang="en-US" sz="5600" b="1" dirty="0"/>
              <a:t>Be sure that you can identify, explain the biological importance of, explain the chemical reasons for, and give real world examples of each of the following biologically important properties of water.</a:t>
            </a:r>
          </a:p>
          <a:p>
            <a:r>
              <a:rPr lang="en-US" sz="5600" b="1" dirty="0"/>
              <a:t>Important Properties of Water for Biology</a:t>
            </a:r>
            <a:endParaRPr lang="en-US" sz="5600" dirty="0"/>
          </a:p>
          <a:p>
            <a:r>
              <a:rPr lang="en-US" sz="5600" b="1" dirty="0"/>
              <a:t>Water has a high specific heat.</a:t>
            </a:r>
            <a:endParaRPr lang="en-US" sz="5600" dirty="0"/>
          </a:p>
          <a:p>
            <a:r>
              <a:rPr lang="en-US" sz="5600" dirty="0"/>
              <a:t>Specific heat refers to the amount of heat needed to change the temperature of 1 gram of a substance by 1 degree.  Water’s specific heat is very high due to the hydrogen bonds that hold the water molecules together.</a:t>
            </a:r>
          </a:p>
          <a:p>
            <a:r>
              <a:rPr lang="en-US" sz="5600" dirty="0"/>
              <a:t>Due to its high specific heat, water is excellent for helping to maintain a constant internal body temperature.  Large bodies of water have fairly constant temperatures.  Water also helps to moderate the air temperatures of land masses located near large bodies of water.</a:t>
            </a:r>
          </a:p>
          <a:p>
            <a:r>
              <a:rPr lang="en-US" sz="5600" b="1" dirty="0"/>
              <a:t>Water is an excellent solvent.</a:t>
            </a:r>
            <a:endParaRPr lang="en-US" sz="5600" dirty="0"/>
          </a:p>
          <a:p>
            <a:r>
              <a:rPr lang="en-US" sz="5600" dirty="0"/>
              <a:t>Water is often referred to as the “Universal Solvent”.  This means that it is great at dissolving other materials (solutes).</a:t>
            </a:r>
          </a:p>
          <a:p>
            <a:r>
              <a:rPr lang="en-US" sz="5600" dirty="0"/>
              <a:t>Due to its polarity, water is best at dissolving salts and polar molecules.</a:t>
            </a:r>
          </a:p>
          <a:p>
            <a:r>
              <a:rPr lang="en-US" sz="5600" dirty="0"/>
              <a:t>This is important in Biology, because it allows vital nutrients and gases to be dissolved and transported through the body and through the ground.</a:t>
            </a:r>
          </a:p>
          <a:p>
            <a:r>
              <a:rPr lang="en-US" sz="5600" b="1" dirty="0"/>
              <a:t>Water has a high heat of vaporization.</a:t>
            </a:r>
            <a:endParaRPr lang="en-US" sz="5600" dirty="0"/>
          </a:p>
          <a:p>
            <a:r>
              <a:rPr lang="en-US" sz="5600" dirty="0"/>
              <a:t>Heat of vaporization refers to the amount of heat needed to convert a liquid to a gas.  Due to the many hydrogen bonds which hold water molecules together, the heat of vaporization is very high for water.  When the water does eventually evaporate it carries heat away with it. </a:t>
            </a:r>
          </a:p>
          <a:p>
            <a:r>
              <a:rPr lang="en-US" sz="5600" dirty="0"/>
              <a:t>This is important in Biology, because it allows processes like sweating and transpiration to cool off organisms through the process of evaporative cooling.  </a:t>
            </a:r>
          </a:p>
          <a:p>
            <a:r>
              <a:rPr lang="en-US" sz="5600" b="1" dirty="0"/>
              <a:t>Water is cohesive and adhesive.</a:t>
            </a:r>
            <a:endParaRPr lang="en-US" sz="5600" dirty="0"/>
          </a:p>
          <a:p>
            <a:r>
              <a:rPr lang="en-US" sz="5600" dirty="0"/>
              <a:t>Due to its polarity, water molecules stick to each other (cohesion) and to other polar molecules (adhesion).  This property allows transpiration, the movement of water through the xylem of plants, to move water from the ground, through the plant, and eventually out into the air.</a:t>
            </a:r>
          </a:p>
          <a:p>
            <a:r>
              <a:rPr lang="en-US" sz="5600" b="1" dirty="0"/>
              <a:t>Water expands as it freezes.</a:t>
            </a:r>
            <a:endParaRPr lang="en-US" sz="5600" dirty="0"/>
          </a:p>
          <a:p>
            <a:r>
              <a:rPr lang="en-US" sz="5600" dirty="0"/>
              <a:t>Like most other compounds, the volume of water contracts as it cools down, but unlike most other materials, the volume of water begins to expand after it cools to temperatures below 4 degrees Celsius.   This causes ice to be less dense than liquid water.   This means that ice floats on liquid water.  </a:t>
            </a:r>
          </a:p>
          <a:p>
            <a:r>
              <a:rPr lang="en-US" sz="5600" dirty="0"/>
              <a:t> This happens because the </a:t>
            </a:r>
            <a:r>
              <a:rPr lang="en-US" sz="5600" b="1" dirty="0"/>
              <a:t>HYDROGEN</a:t>
            </a:r>
            <a:r>
              <a:rPr lang="en-US" sz="5600" dirty="0"/>
              <a:t> bonds force the chains of water molecules further apart as the molecules cool down and slow down.  This increased volume causes a decrease in density.  This property is important to life, because as bodies of water freeze, the ice floats and insulates the liquid water underneath.  This allows aquatic life to survive long, cold winters.</a:t>
            </a:r>
          </a:p>
          <a:p>
            <a:endParaRPr lang="en-US" dirty="0"/>
          </a:p>
        </p:txBody>
      </p:sp>
    </p:spTree>
    <p:extLst>
      <p:ext uri="{BB962C8B-B14F-4D97-AF65-F5344CB8AC3E}">
        <p14:creationId xmlns:p14="http://schemas.microsoft.com/office/powerpoint/2010/main" val="4001496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5D20-F710-4BFA-B39C-C1335BCC0023}"/>
              </a:ext>
            </a:extLst>
          </p:cNvPr>
          <p:cNvSpPr>
            <a:spLocks noGrp="1"/>
          </p:cNvSpPr>
          <p:nvPr>
            <p:ph type="title"/>
          </p:nvPr>
        </p:nvSpPr>
        <p:spPr/>
        <p:txBody>
          <a:bodyPr/>
          <a:lstStyle/>
          <a:p>
            <a:r>
              <a:rPr lang="en-US" dirty="0"/>
              <a:t>Organic Chemistry</a:t>
            </a:r>
          </a:p>
        </p:txBody>
      </p:sp>
      <p:sp>
        <p:nvSpPr>
          <p:cNvPr id="3" name="Content Placeholder 2">
            <a:extLst>
              <a:ext uri="{FF2B5EF4-FFF2-40B4-BE49-F238E27FC236}">
                <a16:creationId xmlns:a16="http://schemas.microsoft.com/office/drawing/2014/main" id="{E7DDF78B-B4EB-4F86-BA18-C00E8644E605}"/>
              </a:ext>
            </a:extLst>
          </p:cNvPr>
          <p:cNvSpPr>
            <a:spLocks noGrp="1"/>
          </p:cNvSpPr>
          <p:nvPr>
            <p:ph idx="1"/>
          </p:nvPr>
        </p:nvSpPr>
        <p:spPr/>
        <p:txBody>
          <a:bodyPr>
            <a:normAutofit fontScale="92500"/>
          </a:bodyPr>
          <a:lstStyle/>
          <a:p>
            <a:r>
              <a:rPr lang="en-US" i="1" dirty="0">
                <a:hlinkClick r:id="rId2"/>
              </a:rPr>
              <a:t>A+ Screencast on Organic Biomolecules</a:t>
            </a:r>
            <a:endParaRPr lang="en-US" i="1" dirty="0"/>
          </a:p>
          <a:p>
            <a:r>
              <a:rPr lang="en-US" i="1" dirty="0"/>
              <a:t>Branch of science</a:t>
            </a:r>
            <a:r>
              <a:rPr lang="en-US" dirty="0"/>
              <a:t> dealing with the element carbon and its many properties.</a:t>
            </a:r>
          </a:p>
          <a:p>
            <a:r>
              <a:rPr lang="en-US" dirty="0"/>
              <a:t>Most of the compounds found in living things, other than water, are organic.</a:t>
            </a:r>
          </a:p>
          <a:p>
            <a:r>
              <a:rPr lang="en-US" dirty="0"/>
              <a:t>About 30% of an organism’s </a:t>
            </a:r>
            <a:r>
              <a:rPr lang="en-US" i="1" dirty="0"/>
              <a:t>dry weight</a:t>
            </a:r>
            <a:r>
              <a:rPr lang="en-US" dirty="0"/>
              <a:t> (</a:t>
            </a:r>
            <a:r>
              <a:rPr lang="en-US" b="1" dirty="0"/>
              <a:t>Biomass</a:t>
            </a:r>
            <a:r>
              <a:rPr lang="en-US" dirty="0"/>
              <a:t>) is composed of Carbon found in the body’s organic molecules.</a:t>
            </a:r>
          </a:p>
          <a:p>
            <a:r>
              <a:rPr lang="en-US" dirty="0"/>
              <a:t>Carbon helps to make the 4 major groups of organic macromolecules: </a:t>
            </a:r>
            <a:r>
              <a:rPr lang="en-US" i="1" dirty="0"/>
              <a:t>Carbohydrates, Lipids, Proteins, </a:t>
            </a:r>
            <a:r>
              <a:rPr lang="en-US" dirty="0"/>
              <a:t>and </a:t>
            </a:r>
            <a:r>
              <a:rPr lang="en-US" i="1" dirty="0"/>
              <a:t>Nucleic Acids</a:t>
            </a:r>
            <a:r>
              <a:rPr lang="en-US" dirty="0"/>
              <a:t>.</a:t>
            </a:r>
          </a:p>
          <a:p>
            <a:r>
              <a:rPr lang="en-US" dirty="0"/>
              <a:t>The </a:t>
            </a:r>
            <a:r>
              <a:rPr lang="en-US" i="1" dirty="0"/>
              <a:t>original source</a:t>
            </a:r>
            <a:r>
              <a:rPr lang="en-US" dirty="0"/>
              <a:t> for Carbon in </a:t>
            </a:r>
            <a:r>
              <a:rPr lang="en-US" i="1" dirty="0"/>
              <a:t>all life forms</a:t>
            </a:r>
            <a:r>
              <a:rPr lang="en-US" dirty="0"/>
              <a:t> is Carbon Dioxide. (CO</a:t>
            </a:r>
            <a:r>
              <a:rPr lang="en-US" baseline="-25000" dirty="0"/>
              <a:t>2</a:t>
            </a:r>
            <a:r>
              <a:rPr lang="en-US" dirty="0"/>
              <a:t> - Photosynthesis)</a:t>
            </a:r>
          </a:p>
          <a:p>
            <a:pPr marL="0" indent="0">
              <a:buNone/>
            </a:pPr>
            <a:endParaRPr lang="en-US" dirty="0"/>
          </a:p>
        </p:txBody>
      </p:sp>
    </p:spTree>
    <p:extLst>
      <p:ext uri="{BB962C8B-B14F-4D97-AF65-F5344CB8AC3E}">
        <p14:creationId xmlns:p14="http://schemas.microsoft.com/office/powerpoint/2010/main" val="1414637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348D-123E-4DD4-A075-E01A073D313C}"/>
              </a:ext>
            </a:extLst>
          </p:cNvPr>
          <p:cNvSpPr>
            <a:spLocks noGrp="1"/>
          </p:cNvSpPr>
          <p:nvPr>
            <p:ph type="title"/>
          </p:nvPr>
        </p:nvSpPr>
        <p:spPr/>
        <p:txBody>
          <a:bodyPr/>
          <a:lstStyle/>
          <a:p>
            <a:r>
              <a:rPr lang="en-US" dirty="0"/>
              <a:t>Important Properties of Carbon</a:t>
            </a:r>
          </a:p>
        </p:txBody>
      </p:sp>
      <p:sp>
        <p:nvSpPr>
          <p:cNvPr id="3" name="Content Placeholder 2">
            <a:extLst>
              <a:ext uri="{FF2B5EF4-FFF2-40B4-BE49-F238E27FC236}">
                <a16:creationId xmlns:a16="http://schemas.microsoft.com/office/drawing/2014/main" id="{902F5E1F-24FB-456B-9BB5-1EC00AAC935C}"/>
              </a:ext>
            </a:extLst>
          </p:cNvPr>
          <p:cNvSpPr>
            <a:spLocks noGrp="1"/>
          </p:cNvSpPr>
          <p:nvPr>
            <p:ph idx="1"/>
          </p:nvPr>
        </p:nvSpPr>
        <p:spPr/>
        <p:txBody>
          <a:bodyPr>
            <a:normAutofit fontScale="85000" lnSpcReduction="20000"/>
          </a:bodyPr>
          <a:lstStyle/>
          <a:p>
            <a:r>
              <a:rPr lang="en-US" b="1" dirty="0"/>
              <a:t>Important Properties of Carbon for Biology</a:t>
            </a:r>
            <a:endParaRPr lang="en-US" dirty="0"/>
          </a:p>
          <a:p>
            <a:r>
              <a:rPr lang="en-US" b="1" dirty="0"/>
              <a:t>Carbon has 4 valence electrons</a:t>
            </a:r>
            <a:endParaRPr lang="en-US" dirty="0"/>
          </a:p>
          <a:p>
            <a:r>
              <a:rPr lang="en-US" dirty="0"/>
              <a:t>Since carbon has 4 valence electrons, it can form four covalent bonds.  This allows carbon to bond with a variety of molecules and form molecules with an almost infinite variety of shapes and functions. </a:t>
            </a:r>
          </a:p>
          <a:p>
            <a:r>
              <a:rPr lang="en-US" b="1" dirty="0"/>
              <a:t>Carbon atoms are small</a:t>
            </a:r>
            <a:endParaRPr lang="en-US" dirty="0"/>
          </a:p>
          <a:p>
            <a:r>
              <a:rPr lang="en-US" dirty="0"/>
              <a:t>Because carbon is a small atom, its valence electrons are near the nucleus.  This means that when carbon forms covalent bonds, the bonds are strong.  This makes carbon an excellent building material for life. </a:t>
            </a:r>
          </a:p>
          <a:p>
            <a:r>
              <a:rPr lang="en-US" b="1" dirty="0"/>
              <a:t>Carbon is abundant on Earth</a:t>
            </a:r>
            <a:endParaRPr lang="en-US" dirty="0"/>
          </a:p>
          <a:p>
            <a:r>
              <a:rPr lang="en-US" dirty="0"/>
              <a:t>Carbon isn’t the most abundant element on Earth, but there is a lot of carbon found on the planet.  This makes it a good choice for the building block of life.</a:t>
            </a:r>
          </a:p>
          <a:p>
            <a:endParaRPr lang="en-US" dirty="0"/>
          </a:p>
        </p:txBody>
      </p:sp>
    </p:spTree>
    <p:extLst>
      <p:ext uri="{BB962C8B-B14F-4D97-AF65-F5344CB8AC3E}">
        <p14:creationId xmlns:p14="http://schemas.microsoft.com/office/powerpoint/2010/main" val="3622315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2E60-48C0-42D6-8A95-28A9E7E298D8}"/>
              </a:ext>
            </a:extLst>
          </p:cNvPr>
          <p:cNvSpPr>
            <a:spLocks noGrp="1"/>
          </p:cNvSpPr>
          <p:nvPr>
            <p:ph type="title"/>
          </p:nvPr>
        </p:nvSpPr>
        <p:spPr/>
        <p:txBody>
          <a:bodyPr/>
          <a:lstStyle/>
          <a:p>
            <a:r>
              <a:rPr lang="en-US" dirty="0"/>
              <a:t>Organic Molecule Structure</a:t>
            </a:r>
          </a:p>
        </p:txBody>
      </p:sp>
      <p:sp>
        <p:nvSpPr>
          <p:cNvPr id="3" name="Content Placeholder 2">
            <a:extLst>
              <a:ext uri="{FF2B5EF4-FFF2-40B4-BE49-F238E27FC236}">
                <a16:creationId xmlns:a16="http://schemas.microsoft.com/office/drawing/2014/main" id="{05EEA63E-C15C-43CF-8DA6-58649F934BF4}"/>
              </a:ext>
            </a:extLst>
          </p:cNvPr>
          <p:cNvSpPr>
            <a:spLocks noGrp="1"/>
          </p:cNvSpPr>
          <p:nvPr>
            <p:ph idx="1"/>
          </p:nvPr>
        </p:nvSpPr>
        <p:spPr/>
        <p:txBody>
          <a:bodyPr>
            <a:normAutofit fontScale="85000" lnSpcReduction="20000"/>
          </a:bodyPr>
          <a:lstStyle/>
          <a:p>
            <a:r>
              <a:rPr lang="en-US" dirty="0"/>
              <a:t>Small organic molecules are called </a:t>
            </a:r>
            <a:r>
              <a:rPr lang="en-US" b="1" dirty="0"/>
              <a:t>monomers.</a:t>
            </a:r>
          </a:p>
          <a:p>
            <a:r>
              <a:rPr lang="en-US" dirty="0"/>
              <a:t>Many biologically important organic molecules are very large </a:t>
            </a:r>
            <a:r>
              <a:rPr lang="en-US" b="1" dirty="0"/>
              <a:t>macromolecules or polymers</a:t>
            </a:r>
            <a:r>
              <a:rPr lang="en-US" dirty="0"/>
              <a:t>.  These large molecules are formed by combining/bonding </a:t>
            </a:r>
            <a:r>
              <a:rPr lang="en-US" i="1" dirty="0"/>
              <a:t>individual units</a:t>
            </a:r>
            <a:r>
              <a:rPr lang="en-US" dirty="0"/>
              <a:t> called </a:t>
            </a:r>
            <a:r>
              <a:rPr lang="en-US" b="1" dirty="0"/>
              <a:t>monomers</a:t>
            </a:r>
            <a:r>
              <a:rPr lang="en-US" dirty="0"/>
              <a:t>.</a:t>
            </a:r>
          </a:p>
          <a:p>
            <a:r>
              <a:rPr lang="en-US" dirty="0"/>
              <a:t>The monomers are linked together by </a:t>
            </a:r>
            <a:r>
              <a:rPr lang="en-US" i="1" dirty="0"/>
              <a:t>covalent bonds</a:t>
            </a:r>
            <a:r>
              <a:rPr lang="en-US" dirty="0"/>
              <a:t>. Remember that covalent bonds are strong.</a:t>
            </a:r>
          </a:p>
          <a:p>
            <a:r>
              <a:rPr lang="en-US" dirty="0"/>
              <a:t>Macromolecules or polymers are formed by </a:t>
            </a:r>
            <a:r>
              <a:rPr lang="en-US" b="1" dirty="0"/>
              <a:t>Dehydration Synthesis (also called Condensation) Reactions.</a:t>
            </a:r>
            <a:r>
              <a:rPr lang="en-US" dirty="0"/>
              <a:t> </a:t>
            </a:r>
          </a:p>
          <a:p>
            <a:r>
              <a:rPr lang="en-US" dirty="0"/>
              <a:t>During these reactions, monomers are covalently bonded together.  </a:t>
            </a:r>
          </a:p>
          <a:p>
            <a:r>
              <a:rPr lang="en-US" dirty="0"/>
              <a:t>The reactions release water as a byproduct.</a:t>
            </a:r>
          </a:p>
          <a:p>
            <a:r>
              <a:rPr lang="en-US" dirty="0"/>
              <a:t> Macromolecules are broken apart into individual monomers by </a:t>
            </a:r>
            <a:r>
              <a:rPr lang="en-US" b="1" dirty="0"/>
              <a:t>Hydrolysis reactions</a:t>
            </a:r>
            <a:r>
              <a:rPr lang="en-US" dirty="0"/>
              <a:t>.  (“lysis” means “to split.”).  In these reactions, water is used as a reactant.</a:t>
            </a:r>
          </a:p>
          <a:p>
            <a:endParaRPr lang="en-US" dirty="0"/>
          </a:p>
        </p:txBody>
      </p:sp>
    </p:spTree>
    <p:extLst>
      <p:ext uri="{BB962C8B-B14F-4D97-AF65-F5344CB8AC3E}">
        <p14:creationId xmlns:p14="http://schemas.microsoft.com/office/powerpoint/2010/main" val="1542283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2693-C8E9-488D-838C-E0CD4E424FE3}"/>
              </a:ext>
            </a:extLst>
          </p:cNvPr>
          <p:cNvSpPr>
            <a:spLocks noGrp="1"/>
          </p:cNvSpPr>
          <p:nvPr>
            <p:ph type="title"/>
          </p:nvPr>
        </p:nvSpPr>
        <p:spPr/>
        <p:txBody>
          <a:bodyPr/>
          <a:lstStyle/>
          <a:p>
            <a:r>
              <a:rPr lang="en-US" dirty="0"/>
              <a:t>Dehydration Synthesis and Hydrolysis Reactions</a:t>
            </a:r>
          </a:p>
        </p:txBody>
      </p:sp>
      <p:pic>
        <p:nvPicPr>
          <p:cNvPr id="5122" name="Picture 2" descr="Image result for hydrolysis and dehydration reactions">
            <a:extLst>
              <a:ext uri="{FF2B5EF4-FFF2-40B4-BE49-F238E27FC236}">
                <a16:creationId xmlns:a16="http://schemas.microsoft.com/office/drawing/2014/main" id="{FB6CDCF9-9356-4A26-8258-EAC158246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5" y="1860550"/>
            <a:ext cx="12015590" cy="455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83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2E06-ADDC-4941-8C56-705D79795EBA}"/>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6C879C25-D003-4F9E-BE53-BC9DFEF5067B}"/>
              </a:ext>
            </a:extLst>
          </p:cNvPr>
          <p:cNvSpPr>
            <a:spLocks noGrp="1"/>
          </p:cNvSpPr>
          <p:nvPr>
            <p:ph idx="1"/>
          </p:nvPr>
        </p:nvSpPr>
        <p:spPr/>
        <p:txBody>
          <a:bodyPr>
            <a:normAutofit fontScale="55000" lnSpcReduction="20000"/>
          </a:bodyPr>
          <a:lstStyle/>
          <a:p>
            <a:r>
              <a:rPr lang="en-US" dirty="0"/>
              <a:t>Carbohydrates are </a:t>
            </a:r>
            <a:r>
              <a:rPr lang="en-US" i="1" dirty="0"/>
              <a:t>sugars</a:t>
            </a:r>
            <a:r>
              <a:rPr lang="en-US" dirty="0"/>
              <a:t>.  In living things, carbohydrates serve as sources of quick energy and as structural/building materials.  Most carbohydrate names end in the letters “-</a:t>
            </a:r>
            <a:r>
              <a:rPr lang="en-US" dirty="0" err="1"/>
              <a:t>ose</a:t>
            </a:r>
            <a:r>
              <a:rPr lang="en-US" dirty="0"/>
              <a:t>”.</a:t>
            </a:r>
          </a:p>
          <a:p>
            <a:r>
              <a:rPr lang="en-US" b="1" dirty="0"/>
              <a:t>Monosaccharides</a:t>
            </a:r>
            <a:r>
              <a:rPr lang="en-US" dirty="0"/>
              <a:t> - Are the monomers or “building blocks” of carbohydrates.  (“</a:t>
            </a:r>
            <a:r>
              <a:rPr lang="en-US" dirty="0" err="1"/>
              <a:t>sacch</a:t>
            </a:r>
            <a:r>
              <a:rPr lang="en-US" dirty="0"/>
              <a:t>” means “sugar”.)  Glucose, fructose, galactose, ribose, and deoxyribose are common monosaccharides.  The general molecular formula for a monosaccharide is (C</a:t>
            </a:r>
            <a:r>
              <a:rPr lang="en-US" baseline="-25000" dirty="0"/>
              <a:t>N</a:t>
            </a:r>
            <a:r>
              <a:rPr lang="en-US" dirty="0"/>
              <a:t>H</a:t>
            </a:r>
            <a:r>
              <a:rPr lang="en-US" baseline="-25000" dirty="0"/>
              <a:t>2N</a:t>
            </a:r>
            <a:r>
              <a:rPr lang="en-US" dirty="0"/>
              <a:t>O</a:t>
            </a:r>
            <a:r>
              <a:rPr lang="en-US" baseline="-25000" dirty="0"/>
              <a:t>N</a:t>
            </a:r>
            <a:r>
              <a:rPr lang="en-US" dirty="0"/>
              <a:t>).</a:t>
            </a:r>
          </a:p>
          <a:p>
            <a:r>
              <a:rPr lang="en-US" b="1" dirty="0"/>
              <a:t>Polysaccharides</a:t>
            </a:r>
            <a:r>
              <a:rPr lang="en-US" dirty="0"/>
              <a:t> - Are the polymers.  These compounds are formed by the bonding together of several monosaccharides.  Biologically important polysaccharides include:  </a:t>
            </a:r>
          </a:p>
          <a:p>
            <a:r>
              <a:rPr lang="en-US" b="1" dirty="0"/>
              <a:t>Starch</a:t>
            </a:r>
            <a:r>
              <a:rPr lang="en-US" dirty="0"/>
              <a:t> – Used as an energy storage molecule in plants. </a:t>
            </a:r>
          </a:p>
          <a:p>
            <a:r>
              <a:rPr lang="en-US" b="1" dirty="0"/>
              <a:t>Glycogen</a:t>
            </a:r>
            <a:r>
              <a:rPr lang="en-US" dirty="0"/>
              <a:t> – Used as an energy storage molecule in Animals.</a:t>
            </a:r>
          </a:p>
          <a:p>
            <a:r>
              <a:rPr lang="en-US" b="1" dirty="0"/>
              <a:t>Cellulose</a:t>
            </a:r>
            <a:r>
              <a:rPr lang="en-US" dirty="0"/>
              <a:t> – Used as a structural component of plant cell walls. </a:t>
            </a:r>
          </a:p>
          <a:p>
            <a:r>
              <a:rPr lang="en-US" dirty="0"/>
              <a:t>Cellulose is the most abundant organic compound on Earth.  Due to the hydrogen bonds that occur in cellulose, it is very hard for most organisms to digest.</a:t>
            </a:r>
          </a:p>
          <a:p>
            <a:r>
              <a:rPr lang="en-US" b="1" dirty="0"/>
              <a:t>Chitin</a:t>
            </a:r>
            <a:r>
              <a:rPr lang="en-US" dirty="0"/>
              <a:t> – Used as a component of the exoskeleton of some animals and also fungal cell walls.</a:t>
            </a:r>
          </a:p>
          <a:p>
            <a:r>
              <a:rPr lang="en-US" dirty="0"/>
              <a:t>Although starch, cellulose, and glycogen are all polymers of glucose, the molecules have different shapes. </a:t>
            </a:r>
            <a:r>
              <a:rPr lang="en-US"/>
              <a:t>Some of these complex carbohydrates consist of straight chains of monomers, while others consist of branched chains.   </a:t>
            </a:r>
            <a:r>
              <a:rPr lang="en-US" dirty="0"/>
              <a:t>Because of the orientation of the glucose monomers, many hydrogen bonds form in cellulose and cause the molecule to be very strong and hard to digest.</a:t>
            </a:r>
          </a:p>
          <a:p>
            <a:endParaRPr lang="en-US" dirty="0"/>
          </a:p>
        </p:txBody>
      </p:sp>
    </p:spTree>
    <p:extLst>
      <p:ext uri="{BB962C8B-B14F-4D97-AF65-F5344CB8AC3E}">
        <p14:creationId xmlns:p14="http://schemas.microsoft.com/office/powerpoint/2010/main" val="29875245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rch and cellulose differences">
            <a:extLst>
              <a:ext uri="{FF2B5EF4-FFF2-40B4-BE49-F238E27FC236}">
                <a16:creationId xmlns:a16="http://schemas.microsoft.com/office/drawing/2014/main" id="{73CE9981-62D4-4C78-8B7B-2DCA79DEC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30" y="1126198"/>
            <a:ext cx="10593856" cy="496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14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8F4B-6107-4CB4-852E-82D3794CA90F}"/>
              </a:ext>
            </a:extLst>
          </p:cNvPr>
          <p:cNvSpPr>
            <a:spLocks noGrp="1"/>
          </p:cNvSpPr>
          <p:nvPr>
            <p:ph type="title"/>
          </p:nvPr>
        </p:nvSpPr>
        <p:spPr/>
        <p:txBody>
          <a:bodyPr/>
          <a:lstStyle/>
          <a:p>
            <a:r>
              <a:rPr lang="en-US" dirty="0"/>
              <a:t>Scientific Method</a:t>
            </a:r>
          </a:p>
        </p:txBody>
      </p:sp>
      <p:sp>
        <p:nvSpPr>
          <p:cNvPr id="3" name="Content Placeholder 2">
            <a:extLst>
              <a:ext uri="{FF2B5EF4-FFF2-40B4-BE49-F238E27FC236}">
                <a16:creationId xmlns:a16="http://schemas.microsoft.com/office/drawing/2014/main" id="{7F0BD931-0A9D-4622-BDEE-5D9191361F98}"/>
              </a:ext>
            </a:extLst>
          </p:cNvPr>
          <p:cNvSpPr>
            <a:spLocks noGrp="1"/>
          </p:cNvSpPr>
          <p:nvPr>
            <p:ph idx="1"/>
          </p:nvPr>
        </p:nvSpPr>
        <p:spPr/>
        <p:txBody>
          <a:bodyPr>
            <a:normAutofit/>
          </a:bodyPr>
          <a:lstStyle/>
          <a:p>
            <a:r>
              <a:rPr lang="en-US" b="1" dirty="0"/>
              <a:t> Step 7:  Conclusion</a:t>
            </a:r>
            <a:endParaRPr lang="en-US" dirty="0"/>
          </a:p>
          <a:p>
            <a:r>
              <a:rPr lang="en-US" dirty="0"/>
              <a:t>A.     The </a:t>
            </a:r>
            <a:r>
              <a:rPr lang="en-US" i="1" dirty="0"/>
              <a:t>written results</a:t>
            </a:r>
            <a:r>
              <a:rPr lang="en-US" dirty="0"/>
              <a:t> of the experiment.</a:t>
            </a:r>
          </a:p>
          <a:p>
            <a:r>
              <a:rPr lang="en-US" dirty="0"/>
              <a:t>B.  Include a </a:t>
            </a:r>
            <a:r>
              <a:rPr lang="en-US" i="1" dirty="0"/>
              <a:t>statement if the hypothesis was supported or refuted.</a:t>
            </a:r>
            <a:endParaRPr lang="en-US" dirty="0"/>
          </a:p>
          <a:p>
            <a:r>
              <a:rPr lang="en-US" dirty="0"/>
              <a:t>C.     Make </a:t>
            </a:r>
            <a:r>
              <a:rPr lang="en-US" i="1" dirty="0"/>
              <a:t>recommendations for further study</a:t>
            </a:r>
            <a:r>
              <a:rPr lang="en-US" dirty="0"/>
              <a:t> and </a:t>
            </a:r>
            <a:r>
              <a:rPr lang="en-US" i="1" dirty="0"/>
              <a:t>possible improvements</a:t>
            </a:r>
            <a:r>
              <a:rPr lang="en-US" dirty="0"/>
              <a:t> to the procedure.</a:t>
            </a:r>
          </a:p>
          <a:p>
            <a:r>
              <a:rPr lang="en-US" b="1" dirty="0"/>
              <a:t>Step 8:  Communicate Results</a:t>
            </a:r>
            <a:endParaRPr lang="en-US" dirty="0"/>
          </a:p>
          <a:p>
            <a:pPr lvl="0"/>
            <a:r>
              <a:rPr lang="en-US" dirty="0"/>
              <a:t>Be prepared to present the project to an audience. </a:t>
            </a:r>
            <a:r>
              <a:rPr lang="en-US" i="1" dirty="0"/>
              <a:t>Scientists share information</a:t>
            </a:r>
            <a:r>
              <a:rPr lang="en-US" dirty="0"/>
              <a:t> through media, journal articles, and lectures.</a:t>
            </a:r>
          </a:p>
          <a:p>
            <a:endParaRPr lang="en-US" dirty="0"/>
          </a:p>
        </p:txBody>
      </p:sp>
    </p:spTree>
    <p:extLst>
      <p:ext uri="{BB962C8B-B14F-4D97-AF65-F5344CB8AC3E}">
        <p14:creationId xmlns:p14="http://schemas.microsoft.com/office/powerpoint/2010/main" val="3446334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CDF9-728A-4367-A3A9-C8BA3163BD2A}"/>
              </a:ext>
            </a:extLst>
          </p:cNvPr>
          <p:cNvSpPr>
            <a:spLocks noGrp="1"/>
          </p:cNvSpPr>
          <p:nvPr>
            <p:ph type="title"/>
          </p:nvPr>
        </p:nvSpPr>
        <p:spPr/>
        <p:txBody>
          <a:bodyPr/>
          <a:lstStyle/>
          <a:p>
            <a:r>
              <a:rPr lang="en-US" dirty="0"/>
              <a:t>Lipids</a:t>
            </a:r>
          </a:p>
        </p:txBody>
      </p:sp>
      <p:sp>
        <p:nvSpPr>
          <p:cNvPr id="3" name="Content Placeholder 2">
            <a:extLst>
              <a:ext uri="{FF2B5EF4-FFF2-40B4-BE49-F238E27FC236}">
                <a16:creationId xmlns:a16="http://schemas.microsoft.com/office/drawing/2014/main" id="{B5AFD312-CB16-4632-BBC0-48A1A0FEE232}"/>
              </a:ext>
            </a:extLst>
          </p:cNvPr>
          <p:cNvSpPr>
            <a:spLocks noGrp="1"/>
          </p:cNvSpPr>
          <p:nvPr>
            <p:ph idx="1"/>
          </p:nvPr>
        </p:nvSpPr>
        <p:spPr/>
        <p:txBody>
          <a:bodyPr>
            <a:normAutofit fontScale="92500" lnSpcReduction="10000"/>
          </a:bodyPr>
          <a:lstStyle/>
          <a:p>
            <a:r>
              <a:rPr lang="en-US" dirty="0"/>
              <a:t>These macromolecules are </a:t>
            </a:r>
            <a:r>
              <a:rPr lang="en-US" i="1" dirty="0"/>
              <a:t>fats, oils, waxes, </a:t>
            </a:r>
            <a:r>
              <a:rPr lang="en-US" dirty="0"/>
              <a:t>and</a:t>
            </a:r>
            <a:r>
              <a:rPr lang="en-US" i="1" dirty="0"/>
              <a:t> steroids</a:t>
            </a:r>
            <a:r>
              <a:rPr lang="en-US" dirty="0"/>
              <a:t>.</a:t>
            </a:r>
          </a:p>
          <a:p>
            <a:r>
              <a:rPr lang="en-US" dirty="0"/>
              <a:t>Most lipids are </a:t>
            </a:r>
            <a:r>
              <a:rPr lang="en-US" i="1" dirty="0"/>
              <a:t>hydrophobic</a:t>
            </a:r>
            <a:r>
              <a:rPr lang="en-US" dirty="0"/>
              <a:t> molecules.  They contain little oxygen and are mostly nonpolar in nature.</a:t>
            </a:r>
          </a:p>
          <a:p>
            <a:r>
              <a:rPr lang="en-US" dirty="0"/>
              <a:t>Two Main parts of a lipid: </a:t>
            </a:r>
          </a:p>
          <a:p>
            <a:r>
              <a:rPr lang="en-US" b="1" dirty="0"/>
              <a:t>Fatty Acid</a:t>
            </a:r>
            <a:r>
              <a:rPr lang="en-US" dirty="0"/>
              <a:t>—long chain of carbon and hydrogen atoms.  </a:t>
            </a:r>
          </a:p>
          <a:p>
            <a:r>
              <a:rPr lang="en-US" dirty="0"/>
              <a:t>3 Carbon </a:t>
            </a:r>
            <a:r>
              <a:rPr lang="en-US" b="1" dirty="0"/>
              <a:t>Glycerol molecule</a:t>
            </a:r>
            <a:r>
              <a:rPr lang="en-US" dirty="0"/>
              <a:t> (alcohol) to </a:t>
            </a:r>
            <a:r>
              <a:rPr lang="en-US" i="1" dirty="0"/>
              <a:t>hold the whole molecule together</a:t>
            </a:r>
            <a:r>
              <a:rPr lang="en-US" dirty="0"/>
              <a:t>.</a:t>
            </a:r>
          </a:p>
          <a:p>
            <a:r>
              <a:rPr lang="en-US" dirty="0"/>
              <a:t>Lipids use a </a:t>
            </a:r>
            <a:r>
              <a:rPr lang="en-US" i="1" dirty="0"/>
              <a:t>covalent bond</a:t>
            </a:r>
            <a:r>
              <a:rPr lang="en-US" dirty="0"/>
              <a:t> called an </a:t>
            </a:r>
            <a:r>
              <a:rPr lang="en-US" b="1" dirty="0"/>
              <a:t>Ester Linkage</a:t>
            </a:r>
            <a:r>
              <a:rPr lang="en-US" dirty="0"/>
              <a:t> to hold the fatty acids and glycerol together.</a:t>
            </a:r>
          </a:p>
          <a:p>
            <a:r>
              <a:rPr lang="en-US" dirty="0"/>
              <a:t>Major Types of lipids:</a:t>
            </a:r>
          </a:p>
          <a:p>
            <a:r>
              <a:rPr lang="en-US" b="1" dirty="0" err="1"/>
              <a:t>Triglycerols</a:t>
            </a:r>
            <a:r>
              <a:rPr lang="en-US" b="1" dirty="0"/>
              <a:t> or Triglycerides  (</a:t>
            </a:r>
            <a:r>
              <a:rPr lang="en-US" dirty="0"/>
              <a:t>These are your basic fat or oil.)</a:t>
            </a:r>
          </a:p>
          <a:p>
            <a:endParaRPr lang="en-US" dirty="0"/>
          </a:p>
        </p:txBody>
      </p:sp>
      <p:pic>
        <p:nvPicPr>
          <p:cNvPr id="4" name="Picture 3">
            <a:extLst>
              <a:ext uri="{FF2B5EF4-FFF2-40B4-BE49-F238E27FC236}">
                <a16:creationId xmlns:a16="http://schemas.microsoft.com/office/drawing/2014/main" id="{4B1C103A-D4DF-468A-8052-DBF747D5C3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05120" y="440810"/>
            <a:ext cx="2369820" cy="1645920"/>
          </a:xfrm>
          <a:prstGeom prst="rect">
            <a:avLst/>
          </a:prstGeom>
          <a:noFill/>
          <a:ln>
            <a:noFill/>
          </a:ln>
        </p:spPr>
      </p:pic>
    </p:spTree>
    <p:extLst>
      <p:ext uri="{BB962C8B-B14F-4D97-AF65-F5344CB8AC3E}">
        <p14:creationId xmlns:p14="http://schemas.microsoft.com/office/powerpoint/2010/main" val="3524314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B90-A8B4-4AF4-8E86-6F4051080C84}"/>
              </a:ext>
            </a:extLst>
          </p:cNvPr>
          <p:cNvSpPr>
            <a:spLocks noGrp="1"/>
          </p:cNvSpPr>
          <p:nvPr>
            <p:ph type="title"/>
          </p:nvPr>
        </p:nvSpPr>
        <p:spPr/>
        <p:txBody>
          <a:bodyPr/>
          <a:lstStyle/>
          <a:p>
            <a:r>
              <a:rPr lang="en-US" dirty="0"/>
              <a:t>Lipids</a:t>
            </a:r>
          </a:p>
        </p:txBody>
      </p:sp>
      <p:sp>
        <p:nvSpPr>
          <p:cNvPr id="3" name="Content Placeholder 2">
            <a:extLst>
              <a:ext uri="{FF2B5EF4-FFF2-40B4-BE49-F238E27FC236}">
                <a16:creationId xmlns:a16="http://schemas.microsoft.com/office/drawing/2014/main" id="{B3E6C968-1C3E-41A8-BD60-5D10377D7931}"/>
              </a:ext>
            </a:extLst>
          </p:cNvPr>
          <p:cNvSpPr>
            <a:spLocks noGrp="1"/>
          </p:cNvSpPr>
          <p:nvPr>
            <p:ph idx="1"/>
          </p:nvPr>
        </p:nvSpPr>
        <p:spPr/>
        <p:txBody>
          <a:bodyPr>
            <a:normAutofit fontScale="70000" lnSpcReduction="20000"/>
          </a:bodyPr>
          <a:lstStyle/>
          <a:p>
            <a:r>
              <a:rPr lang="en-US" dirty="0"/>
              <a:t>The degree of saturation (lack of carbon—carbon double bonds) helps to determine the structure </a:t>
            </a:r>
            <a:r>
              <a:rPr lang="en-US"/>
              <a:t>and function of many lipids. </a:t>
            </a:r>
          </a:p>
          <a:p>
            <a:r>
              <a:rPr lang="en-US" dirty="0"/>
              <a:t>S</a:t>
            </a:r>
            <a:r>
              <a:rPr lang="en-US" b="1" dirty="0"/>
              <a:t>aturated fats--</a:t>
            </a:r>
            <a:r>
              <a:rPr lang="en-US" dirty="0"/>
              <a:t>These fatty acids are saturated with Hydrogen atoms. The molecule has</a:t>
            </a:r>
            <a:r>
              <a:rPr lang="en-US" i="1" dirty="0"/>
              <a:t> no open bonds</a:t>
            </a:r>
            <a:r>
              <a:rPr lang="en-US" dirty="0"/>
              <a:t> to put any more Hydrogen on.  There are no carbon—carbon double or triple bonds in these chains.  Saturated fats are </a:t>
            </a:r>
            <a:r>
              <a:rPr lang="en-US" i="1" dirty="0"/>
              <a:t>solids at room temp</a:t>
            </a:r>
            <a:r>
              <a:rPr lang="en-US" dirty="0"/>
              <a:t> and they usually are </a:t>
            </a:r>
            <a:r>
              <a:rPr lang="en-US" i="1" dirty="0"/>
              <a:t>associated with animals</a:t>
            </a:r>
            <a:r>
              <a:rPr lang="en-US" dirty="0"/>
              <a:t>. Saturated fats contribute to coronary artery disease.</a:t>
            </a:r>
          </a:p>
          <a:p>
            <a:r>
              <a:rPr lang="en-US" b="1" dirty="0"/>
              <a:t>Unsaturated fats--</a:t>
            </a:r>
            <a:r>
              <a:rPr lang="en-US" dirty="0"/>
              <a:t>These fatty acid chains contain some carbon-carbon </a:t>
            </a:r>
            <a:r>
              <a:rPr lang="en-US" i="1" dirty="0"/>
              <a:t>double or triple bonds</a:t>
            </a:r>
            <a:r>
              <a:rPr lang="en-US" dirty="0"/>
              <a:t> that “could be broken”</a:t>
            </a:r>
            <a:r>
              <a:rPr lang="en-US" b="1" dirty="0"/>
              <a:t> </a:t>
            </a:r>
            <a:r>
              <a:rPr lang="en-US" dirty="0"/>
              <a:t>to add more Hydrogen to the fatty acid. Saturated fats tend to be </a:t>
            </a:r>
            <a:r>
              <a:rPr lang="en-US" i="1" dirty="0"/>
              <a:t>liquids at room temperature</a:t>
            </a:r>
            <a:r>
              <a:rPr lang="en-US" dirty="0"/>
              <a:t> and they usually are </a:t>
            </a:r>
            <a:r>
              <a:rPr lang="en-US" i="1" dirty="0"/>
              <a:t>associated with plants (</a:t>
            </a:r>
            <a:r>
              <a:rPr lang="en-US" dirty="0"/>
              <a:t>vegetable oil, sunflower oil, or peanut oil). Unsaturated fats are typically viewed as a healthy part of the diet.</a:t>
            </a:r>
          </a:p>
          <a:p>
            <a:r>
              <a:rPr lang="en-US" b="1" dirty="0"/>
              <a:t>Polyunsaturated fats--</a:t>
            </a:r>
            <a:r>
              <a:rPr lang="en-US" dirty="0"/>
              <a:t>These fats have </a:t>
            </a:r>
            <a:r>
              <a:rPr lang="en-US" i="1" dirty="0"/>
              <a:t>many double or triple bonds </a:t>
            </a:r>
            <a:r>
              <a:rPr lang="en-US" dirty="0"/>
              <a:t>in their fatty acid chains. </a:t>
            </a:r>
          </a:p>
          <a:p>
            <a:r>
              <a:rPr lang="en-US" b="1" dirty="0"/>
              <a:t>Hydrogenated or Trans fats</a:t>
            </a:r>
            <a:r>
              <a:rPr lang="en-US" dirty="0"/>
              <a:t>. These are </a:t>
            </a:r>
            <a:r>
              <a:rPr lang="en-US" i="1" dirty="0"/>
              <a:t>oils turned solid</a:t>
            </a:r>
            <a:r>
              <a:rPr lang="en-US" dirty="0"/>
              <a:t> fats by </a:t>
            </a:r>
            <a:r>
              <a:rPr lang="en-US" b="1" dirty="0"/>
              <a:t>adding Hydrogen</a:t>
            </a:r>
            <a:r>
              <a:rPr lang="en-US" dirty="0"/>
              <a:t> and by </a:t>
            </a:r>
            <a:r>
              <a:rPr lang="en-US" i="1" dirty="0"/>
              <a:t>breaking the double or triple bonds</a:t>
            </a:r>
            <a:r>
              <a:rPr lang="en-US" dirty="0"/>
              <a:t> in the fatty acids.  This was done in the past to change the texture, stability, and shelf life of fats.  Trans fats were common in processed foods.  They have been shown to increase LDL cholesterol levels and to contribute to coronary artery disease.  </a:t>
            </a:r>
          </a:p>
          <a:p>
            <a:endParaRPr lang="en-US" dirty="0"/>
          </a:p>
        </p:txBody>
      </p:sp>
    </p:spTree>
    <p:extLst>
      <p:ext uri="{BB962C8B-B14F-4D97-AF65-F5344CB8AC3E}">
        <p14:creationId xmlns:p14="http://schemas.microsoft.com/office/powerpoint/2010/main" val="2585031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C1DF-389E-4564-95D0-75A88D6E259E}"/>
              </a:ext>
            </a:extLst>
          </p:cNvPr>
          <p:cNvSpPr>
            <a:spLocks noGrp="1"/>
          </p:cNvSpPr>
          <p:nvPr>
            <p:ph type="title"/>
          </p:nvPr>
        </p:nvSpPr>
        <p:spPr/>
        <p:txBody>
          <a:bodyPr/>
          <a:lstStyle/>
          <a:p>
            <a:r>
              <a:rPr lang="en-US" dirty="0"/>
              <a:t>Lipids</a:t>
            </a:r>
          </a:p>
        </p:txBody>
      </p:sp>
      <p:sp>
        <p:nvSpPr>
          <p:cNvPr id="3" name="Content Placeholder 2">
            <a:extLst>
              <a:ext uri="{FF2B5EF4-FFF2-40B4-BE49-F238E27FC236}">
                <a16:creationId xmlns:a16="http://schemas.microsoft.com/office/drawing/2014/main" id="{4096AB2C-5A0A-4672-80A9-44053B21BDB2}"/>
              </a:ext>
            </a:extLst>
          </p:cNvPr>
          <p:cNvSpPr>
            <a:spLocks noGrp="1"/>
          </p:cNvSpPr>
          <p:nvPr>
            <p:ph idx="1"/>
          </p:nvPr>
        </p:nvSpPr>
        <p:spPr>
          <a:xfrm>
            <a:off x="5582926" y="1690688"/>
            <a:ext cx="6126686" cy="4200869"/>
          </a:xfrm>
        </p:spPr>
        <p:txBody>
          <a:bodyPr>
            <a:normAutofit fontScale="77500" lnSpcReduction="20000"/>
          </a:bodyPr>
          <a:lstStyle/>
          <a:p>
            <a:r>
              <a:rPr lang="en-US" b="1" dirty="0"/>
              <a:t>Phospholipids </a:t>
            </a:r>
            <a:endParaRPr lang="en-US" dirty="0"/>
          </a:p>
          <a:p>
            <a:r>
              <a:rPr lang="en-US" dirty="0"/>
              <a:t>These molecules </a:t>
            </a:r>
            <a:r>
              <a:rPr lang="en-US" i="1" dirty="0"/>
              <a:t>replace</a:t>
            </a:r>
            <a:r>
              <a:rPr lang="en-US" dirty="0"/>
              <a:t> a single fatty acid chain from a triglyceride with a single Phosphate ion. The phosphate portion of the molecule is </a:t>
            </a:r>
            <a:r>
              <a:rPr lang="en-US" b="1" dirty="0"/>
              <a:t>Hydrophilic</a:t>
            </a:r>
            <a:r>
              <a:rPr lang="en-US" dirty="0"/>
              <a:t> because of the charge on the phosphate ion.</a:t>
            </a:r>
          </a:p>
          <a:p>
            <a:r>
              <a:rPr lang="en-US" dirty="0"/>
              <a:t>The remaining fatty acids chains are hydrophobic.  They are mostly composed of long chains of carbon atoms that are also bonded to hydrogens. They are neutral and are not attracted to water.</a:t>
            </a:r>
          </a:p>
          <a:p>
            <a:r>
              <a:rPr lang="en-US" dirty="0"/>
              <a:t>Phospholipids are said to be </a:t>
            </a:r>
            <a:r>
              <a:rPr lang="en-US" b="1" dirty="0"/>
              <a:t>amphipathic</a:t>
            </a:r>
            <a:r>
              <a:rPr lang="en-US" dirty="0"/>
              <a:t> since they have both polar and nonpolar sides.</a:t>
            </a:r>
          </a:p>
          <a:p>
            <a:r>
              <a:rPr lang="en-US" dirty="0"/>
              <a:t>Phospholipid Bi-layers are important for the building of </a:t>
            </a:r>
            <a:r>
              <a:rPr lang="en-US" i="1" dirty="0"/>
              <a:t>cell and organelle membranes</a:t>
            </a:r>
            <a:r>
              <a:rPr lang="en-US" dirty="0"/>
              <a:t>.</a:t>
            </a:r>
          </a:p>
          <a:p>
            <a:pPr marL="0" indent="0">
              <a:buNone/>
            </a:pPr>
            <a:endParaRPr lang="en-US" dirty="0"/>
          </a:p>
        </p:txBody>
      </p:sp>
      <p:pic>
        <p:nvPicPr>
          <p:cNvPr id="2050" name="Picture 2" descr="Image result for phospholipids">
            <a:extLst>
              <a:ext uri="{FF2B5EF4-FFF2-40B4-BE49-F238E27FC236}">
                <a16:creationId xmlns:a16="http://schemas.microsoft.com/office/drawing/2014/main" id="{6E751389-1EF0-4FAF-8733-36869AAFF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66" y="1690688"/>
            <a:ext cx="3656794" cy="466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439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ABC0-958E-474F-B39E-E977F96CC085}"/>
              </a:ext>
            </a:extLst>
          </p:cNvPr>
          <p:cNvSpPr>
            <a:spLocks noGrp="1"/>
          </p:cNvSpPr>
          <p:nvPr>
            <p:ph type="title"/>
          </p:nvPr>
        </p:nvSpPr>
        <p:spPr/>
        <p:txBody>
          <a:bodyPr/>
          <a:lstStyle/>
          <a:p>
            <a:r>
              <a:rPr lang="en-US" dirty="0"/>
              <a:t>Lipids</a:t>
            </a:r>
          </a:p>
        </p:txBody>
      </p:sp>
      <p:sp>
        <p:nvSpPr>
          <p:cNvPr id="3" name="Content Placeholder 2">
            <a:extLst>
              <a:ext uri="{FF2B5EF4-FFF2-40B4-BE49-F238E27FC236}">
                <a16:creationId xmlns:a16="http://schemas.microsoft.com/office/drawing/2014/main" id="{D4ED51B2-AF3C-426D-85CE-1F9A5D1A46DC}"/>
              </a:ext>
            </a:extLst>
          </p:cNvPr>
          <p:cNvSpPr>
            <a:spLocks noGrp="1"/>
          </p:cNvSpPr>
          <p:nvPr>
            <p:ph idx="1"/>
          </p:nvPr>
        </p:nvSpPr>
        <p:spPr/>
        <p:txBody>
          <a:bodyPr>
            <a:normAutofit fontScale="92500" lnSpcReduction="10000"/>
          </a:bodyPr>
          <a:lstStyle/>
          <a:p>
            <a:r>
              <a:rPr lang="en-US" dirty="0"/>
              <a:t>Steroids</a:t>
            </a:r>
          </a:p>
          <a:p>
            <a:r>
              <a:rPr lang="en-US" dirty="0"/>
              <a:t>A steroid is a lipid composed of </a:t>
            </a:r>
            <a:r>
              <a:rPr lang="en-US" i="1" dirty="0"/>
              <a:t>4 carbon rings</a:t>
            </a:r>
            <a:r>
              <a:rPr lang="en-US" dirty="0"/>
              <a:t>. Common steroids found in the body include testosterone, estrogen, progesterone, and cholesterol.</a:t>
            </a:r>
          </a:p>
          <a:p>
            <a:r>
              <a:rPr lang="en-US" dirty="0"/>
              <a:t>What makes them different from each other are the </a:t>
            </a:r>
            <a:r>
              <a:rPr lang="en-US" i="1" dirty="0"/>
              <a:t>attached functional groups</a:t>
            </a:r>
            <a:r>
              <a:rPr lang="en-US" dirty="0"/>
              <a:t>. These functional groups help determine the </a:t>
            </a:r>
            <a:r>
              <a:rPr lang="en-US" i="1" dirty="0"/>
              <a:t>function</a:t>
            </a:r>
            <a:r>
              <a:rPr lang="en-US" dirty="0"/>
              <a:t> of the steroid.  Most of the steroids are built from cholesterol.  Steroids function in the body as cell signals/hormones.  Due to their lipid/nonpolar nature they can penetrate the cell membrane and bind to intracellular receptors.  They often act to regulate the expression of certain genes.</a:t>
            </a:r>
          </a:p>
          <a:p>
            <a:r>
              <a:rPr lang="en-US" dirty="0"/>
              <a:t>Cholesterol is an important component of the cell membrane.  It helps with </a:t>
            </a:r>
            <a:r>
              <a:rPr lang="en-US" i="1" dirty="0"/>
              <a:t>cell membrane flexibility</a:t>
            </a:r>
            <a:r>
              <a:rPr lang="en-US" dirty="0"/>
              <a:t>. </a:t>
            </a:r>
          </a:p>
          <a:p>
            <a:endParaRPr lang="en-US" dirty="0"/>
          </a:p>
        </p:txBody>
      </p:sp>
      <p:pic>
        <p:nvPicPr>
          <p:cNvPr id="4" name="Picture 3">
            <a:extLst>
              <a:ext uri="{FF2B5EF4-FFF2-40B4-BE49-F238E27FC236}">
                <a16:creationId xmlns:a16="http://schemas.microsoft.com/office/drawing/2014/main" id="{5E98D466-96FB-45AA-89D2-C521453FAC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76512" y="189781"/>
            <a:ext cx="4385598" cy="2088311"/>
          </a:xfrm>
          <a:prstGeom prst="rect">
            <a:avLst/>
          </a:prstGeom>
          <a:noFill/>
          <a:ln>
            <a:noFill/>
          </a:ln>
        </p:spPr>
      </p:pic>
    </p:spTree>
    <p:extLst>
      <p:ext uri="{BB962C8B-B14F-4D97-AF65-F5344CB8AC3E}">
        <p14:creationId xmlns:p14="http://schemas.microsoft.com/office/powerpoint/2010/main" val="3571944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BBEE-507F-4771-82CC-5FB0CA1C0B1B}"/>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52B4FFE1-D350-4F3A-AC3A-02E06D5008D1}"/>
              </a:ext>
            </a:extLst>
          </p:cNvPr>
          <p:cNvSpPr>
            <a:spLocks noGrp="1"/>
          </p:cNvSpPr>
          <p:nvPr>
            <p:ph idx="1"/>
          </p:nvPr>
        </p:nvSpPr>
        <p:spPr/>
        <p:txBody>
          <a:bodyPr>
            <a:normAutofit fontScale="85000" lnSpcReduction="20000"/>
          </a:bodyPr>
          <a:lstStyle/>
          <a:p>
            <a:r>
              <a:rPr lang="en-US" dirty="0"/>
              <a:t>Proteins are one of the most important categories of organic macromolecules found in living things.  Proteins are serves as components of bone, muscle, skin, and hair.  Many of the body’s chemical signal molecules are made of protein.  Most of the body’s enzymes are proteins.</a:t>
            </a:r>
          </a:p>
          <a:p>
            <a:r>
              <a:rPr lang="en-US" dirty="0"/>
              <a:t>The only function of DNA is to code for the structure of the proteins needed by the body.</a:t>
            </a:r>
          </a:p>
          <a:p>
            <a:r>
              <a:rPr lang="en-US" dirty="0"/>
              <a:t>Proteins make up greater than 50% of an organism’s dry weight or </a:t>
            </a:r>
            <a:r>
              <a:rPr lang="en-US" i="1" dirty="0"/>
              <a:t>biomass</a:t>
            </a:r>
            <a:r>
              <a:rPr lang="en-US" dirty="0"/>
              <a:t>. </a:t>
            </a:r>
          </a:p>
          <a:p>
            <a:r>
              <a:rPr lang="en-US" dirty="0"/>
              <a:t>The names of most proteins end in “</a:t>
            </a:r>
            <a:r>
              <a:rPr lang="en-US" dirty="0" err="1"/>
              <a:t>lin</a:t>
            </a:r>
            <a:r>
              <a:rPr lang="en-US" dirty="0"/>
              <a:t>” while the names of most enzymes (which are composed of proteins) usually end in “</a:t>
            </a:r>
            <a:r>
              <a:rPr lang="en-US" dirty="0" err="1"/>
              <a:t>ase</a:t>
            </a:r>
            <a:r>
              <a:rPr lang="en-US" dirty="0"/>
              <a:t>”.   </a:t>
            </a:r>
          </a:p>
          <a:p>
            <a:r>
              <a:rPr lang="en-US" dirty="0"/>
              <a:t>Proteins are large macromolecules which are composed of </a:t>
            </a:r>
            <a:r>
              <a:rPr lang="en-US" i="1" dirty="0"/>
              <a:t>monomers “building blocks”</a:t>
            </a:r>
            <a:r>
              <a:rPr lang="en-US" dirty="0"/>
              <a:t> called </a:t>
            </a:r>
            <a:r>
              <a:rPr lang="en-US" b="1" dirty="0"/>
              <a:t>Amino Acids.  </a:t>
            </a:r>
            <a:r>
              <a:rPr lang="en-US" dirty="0"/>
              <a:t> There are 20 different Amino Acids used by living things to make proteins. Proteins and enzymes usually have hundreds to thousands of Amino acids in their structure.</a:t>
            </a:r>
          </a:p>
          <a:p>
            <a:endParaRPr lang="en-US" dirty="0"/>
          </a:p>
          <a:p>
            <a:endParaRPr lang="en-US" dirty="0"/>
          </a:p>
        </p:txBody>
      </p:sp>
    </p:spTree>
    <p:extLst>
      <p:ext uri="{BB962C8B-B14F-4D97-AF65-F5344CB8AC3E}">
        <p14:creationId xmlns:p14="http://schemas.microsoft.com/office/powerpoint/2010/main" val="2358993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0023E-4B9F-42E1-8157-A7D18E81A688}"/>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DC9C7BB1-365D-43CD-9606-94FEB2B74278}"/>
              </a:ext>
            </a:extLst>
          </p:cNvPr>
          <p:cNvSpPr>
            <a:spLocks noGrp="1"/>
          </p:cNvSpPr>
          <p:nvPr>
            <p:ph idx="1"/>
          </p:nvPr>
        </p:nvSpPr>
        <p:spPr/>
        <p:txBody>
          <a:bodyPr>
            <a:normAutofit lnSpcReduction="10000"/>
          </a:bodyPr>
          <a:lstStyle/>
          <a:p>
            <a:r>
              <a:rPr lang="en-US" b="1" dirty="0"/>
              <a:t>Amino Acids</a:t>
            </a:r>
            <a:r>
              <a:rPr lang="en-US" dirty="0"/>
              <a:t> have 4 different parts to them:</a:t>
            </a:r>
          </a:p>
          <a:p>
            <a:r>
              <a:rPr lang="en-US" b="1"/>
              <a:t>Amino end</a:t>
            </a:r>
            <a:r>
              <a:rPr lang="en-US"/>
              <a:t> (NH2) – This end </a:t>
            </a:r>
            <a:r>
              <a:rPr lang="en-US" i="1"/>
              <a:t>can act as a base</a:t>
            </a:r>
            <a:r>
              <a:rPr lang="en-US"/>
              <a:t> by accepting a Hydrogen ion.</a:t>
            </a:r>
          </a:p>
          <a:p>
            <a:r>
              <a:rPr lang="en-US" b="1" dirty="0"/>
              <a:t>Carboxyl end</a:t>
            </a:r>
            <a:r>
              <a:rPr lang="en-US" dirty="0"/>
              <a:t> (COOH) – This part </a:t>
            </a:r>
            <a:r>
              <a:rPr lang="en-US" i="1" dirty="0"/>
              <a:t>acts as an acid</a:t>
            </a:r>
            <a:r>
              <a:rPr lang="en-US" dirty="0"/>
              <a:t> because it can release a hydrogen ion.</a:t>
            </a:r>
          </a:p>
          <a:p>
            <a:r>
              <a:rPr lang="en-US" b="1" dirty="0"/>
              <a:t>Alpha (α) Carbon</a:t>
            </a:r>
            <a:r>
              <a:rPr lang="en-US" dirty="0"/>
              <a:t> – This is the </a:t>
            </a:r>
            <a:r>
              <a:rPr lang="en-US" i="1" dirty="0"/>
              <a:t>central carbon atom</a:t>
            </a:r>
            <a:r>
              <a:rPr lang="en-US" dirty="0"/>
              <a:t> to which all of the other functional groups are attached.</a:t>
            </a:r>
          </a:p>
          <a:p>
            <a:r>
              <a:rPr lang="en-US" b="1" dirty="0"/>
              <a:t>R group</a:t>
            </a:r>
            <a:r>
              <a:rPr lang="en-US" dirty="0"/>
              <a:t> - This </a:t>
            </a:r>
            <a:r>
              <a:rPr lang="en-US" i="1" dirty="0"/>
              <a:t>part</a:t>
            </a:r>
            <a:r>
              <a:rPr lang="en-US" dirty="0"/>
              <a:t> is the only part that is different in the 20 different amino acids.  The R group gives different amino acids their distinctive properties.  </a:t>
            </a:r>
          </a:p>
          <a:p>
            <a:endParaRPr lang="en-US" dirty="0"/>
          </a:p>
        </p:txBody>
      </p:sp>
      <p:pic>
        <p:nvPicPr>
          <p:cNvPr id="6146" name="Picture 2" descr="Image result for amino acid r group alpha carbon carboxyl">
            <a:extLst>
              <a:ext uri="{FF2B5EF4-FFF2-40B4-BE49-F238E27FC236}">
                <a16:creationId xmlns:a16="http://schemas.microsoft.com/office/drawing/2014/main" id="{0505EDB8-57A6-44CB-B751-7E017C49B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963" y="206375"/>
            <a:ext cx="2827337"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4639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1069-3258-4782-8B3C-7F620C6A86AE}"/>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600DBC07-068D-461B-9BC8-CE6A4E8F0D95}"/>
              </a:ext>
            </a:extLst>
          </p:cNvPr>
          <p:cNvSpPr>
            <a:spLocks noGrp="1"/>
          </p:cNvSpPr>
          <p:nvPr>
            <p:ph idx="1"/>
          </p:nvPr>
        </p:nvSpPr>
        <p:spPr>
          <a:xfrm>
            <a:off x="92364" y="3756025"/>
            <a:ext cx="12099636" cy="4351338"/>
          </a:xfrm>
        </p:spPr>
        <p:txBody>
          <a:bodyPr>
            <a:normAutofit/>
          </a:bodyPr>
          <a:lstStyle/>
          <a:p>
            <a:r>
              <a:rPr lang="en-US" sz="2000" dirty="0"/>
              <a:t>Individual Amino Acids (monomers) are bonded together by a </a:t>
            </a:r>
            <a:r>
              <a:rPr lang="en-US" sz="2000" i="1" dirty="0"/>
              <a:t>covalent </a:t>
            </a:r>
            <a:r>
              <a:rPr lang="en-US" sz="2000" dirty="0"/>
              <a:t>bond called a </a:t>
            </a:r>
            <a:r>
              <a:rPr lang="en-US" sz="2000" b="1" dirty="0"/>
              <a:t>peptide bond.  </a:t>
            </a:r>
            <a:r>
              <a:rPr lang="en-US" sz="2000" dirty="0"/>
              <a:t>The peptide bond is a covalent bond and is strong and hard to break. </a:t>
            </a:r>
          </a:p>
          <a:p>
            <a:r>
              <a:rPr lang="en-US" sz="2000" dirty="0"/>
              <a:t>In order to create a peptide bond, the </a:t>
            </a:r>
            <a:r>
              <a:rPr lang="en-US" sz="2000" i="1" dirty="0"/>
              <a:t>amino end</a:t>
            </a:r>
            <a:r>
              <a:rPr lang="en-US" sz="2000" dirty="0"/>
              <a:t> of one amino acid is positioned to combine with the</a:t>
            </a:r>
            <a:r>
              <a:rPr lang="en-US" sz="2000" i="1" dirty="0"/>
              <a:t> </a:t>
            </a:r>
            <a:r>
              <a:rPr lang="en-US" sz="2000" dirty="0"/>
              <a:t>Carboxyl end of the second amino acid. The amino acids are joined during </a:t>
            </a:r>
            <a:r>
              <a:rPr lang="en-US" sz="2000" i="1" dirty="0"/>
              <a:t>dehydration synthesis reactions (also known as “condensation reactions”).</a:t>
            </a:r>
          </a:p>
          <a:p>
            <a:r>
              <a:rPr lang="en-US" sz="2000" dirty="0"/>
              <a:t>Two amino acids bonded together are referred to as a dipeptide.  When more than two are bonded, the structure is referred to as a polypeptide chain. </a:t>
            </a:r>
          </a:p>
          <a:p>
            <a:r>
              <a:rPr lang="en-US" sz="2000" dirty="0"/>
              <a:t>A protein is typically made from several polypeptide chains that are wrapped together into a large 3-D unit. </a:t>
            </a:r>
          </a:p>
          <a:p>
            <a:r>
              <a:rPr lang="en-US" sz="2000" dirty="0"/>
              <a:t>The function of a protein is largely determined by its shape/structure.  </a:t>
            </a:r>
          </a:p>
          <a:p>
            <a:endParaRPr lang="en-US" dirty="0"/>
          </a:p>
          <a:p>
            <a:endParaRPr lang="en-US" dirty="0"/>
          </a:p>
        </p:txBody>
      </p:sp>
      <p:pic>
        <p:nvPicPr>
          <p:cNvPr id="4" name="Picture 3">
            <a:extLst>
              <a:ext uri="{FF2B5EF4-FFF2-40B4-BE49-F238E27FC236}">
                <a16:creationId xmlns:a16="http://schemas.microsoft.com/office/drawing/2014/main" id="{39039267-676E-4AFB-9AFF-C3F4EFFA7D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25314" y="221615"/>
            <a:ext cx="4299585" cy="3369310"/>
          </a:xfrm>
          <a:prstGeom prst="rect">
            <a:avLst/>
          </a:prstGeom>
          <a:noFill/>
          <a:ln>
            <a:noFill/>
          </a:ln>
        </p:spPr>
      </p:pic>
    </p:spTree>
    <p:extLst>
      <p:ext uri="{BB962C8B-B14F-4D97-AF65-F5344CB8AC3E}">
        <p14:creationId xmlns:p14="http://schemas.microsoft.com/office/powerpoint/2010/main" val="28067432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8CB9-5779-4F34-8163-C3C09756AD0F}"/>
              </a:ext>
            </a:extLst>
          </p:cNvPr>
          <p:cNvSpPr>
            <a:spLocks noGrp="1"/>
          </p:cNvSpPr>
          <p:nvPr>
            <p:ph type="title"/>
          </p:nvPr>
        </p:nvSpPr>
        <p:spPr/>
        <p:txBody>
          <a:bodyPr/>
          <a:lstStyle/>
          <a:p>
            <a:r>
              <a:rPr lang="en-US" dirty="0"/>
              <a:t>Directionality of Amino Acids/Polypeptides</a:t>
            </a:r>
          </a:p>
        </p:txBody>
      </p:sp>
      <p:sp>
        <p:nvSpPr>
          <p:cNvPr id="3" name="Content Placeholder 2">
            <a:extLst>
              <a:ext uri="{FF2B5EF4-FFF2-40B4-BE49-F238E27FC236}">
                <a16:creationId xmlns:a16="http://schemas.microsoft.com/office/drawing/2014/main" id="{466A3CD3-7339-42C4-AB71-DFC905B5E889}"/>
              </a:ext>
            </a:extLst>
          </p:cNvPr>
          <p:cNvSpPr>
            <a:spLocks noGrp="1"/>
          </p:cNvSpPr>
          <p:nvPr>
            <p:ph idx="1"/>
          </p:nvPr>
        </p:nvSpPr>
        <p:spPr>
          <a:xfrm>
            <a:off x="6029864" y="1825625"/>
            <a:ext cx="5323936" cy="4351338"/>
          </a:xfrm>
        </p:spPr>
        <p:txBody>
          <a:bodyPr>
            <a:normAutofit fontScale="70000" lnSpcReduction="20000"/>
          </a:bodyPr>
          <a:lstStyle/>
          <a:p>
            <a:r>
              <a:rPr lang="en-US" dirty="0"/>
              <a:t>Because of the structure of the amino acids, a polypeptide chain has </a:t>
            </a:r>
            <a:r>
              <a:rPr lang="en-US" b="1" dirty="0"/>
              <a:t>directionality</a:t>
            </a:r>
            <a:r>
              <a:rPr lang="en-US" dirty="0"/>
              <a:t>, meaning that it has two ends that are chemically distinct from one another. </a:t>
            </a:r>
          </a:p>
          <a:p>
            <a:r>
              <a:rPr lang="en-US" dirty="0"/>
              <a:t>At one end, the polypeptide has a free amino group, and this end is called the </a:t>
            </a:r>
            <a:r>
              <a:rPr lang="en-US" b="1" dirty="0"/>
              <a:t>amino terminus</a:t>
            </a:r>
            <a:r>
              <a:rPr lang="en-US" dirty="0"/>
              <a:t> (or N-terminus).</a:t>
            </a:r>
          </a:p>
          <a:p>
            <a:r>
              <a:rPr lang="en-US" dirty="0"/>
              <a:t>The other end, which has a free carboxyl group, is known as the </a:t>
            </a:r>
            <a:r>
              <a:rPr lang="en-US" b="1" dirty="0"/>
              <a:t>carboxyl terminus</a:t>
            </a:r>
            <a:r>
              <a:rPr lang="en-US" dirty="0"/>
              <a:t> (or C-terminus). The N-terminus is on the left and the C-terminus is on the right for the very short polypeptide shown on the left.</a:t>
            </a:r>
          </a:p>
          <a:p>
            <a:r>
              <a:rPr lang="en-US" dirty="0"/>
              <a:t>New amino acids are always added to the carboxyl terminus of a growing polypeptide chain.</a:t>
            </a:r>
          </a:p>
          <a:p>
            <a:endParaRPr lang="en-US" dirty="0"/>
          </a:p>
        </p:txBody>
      </p:sp>
      <p:pic>
        <p:nvPicPr>
          <p:cNvPr id="3074" name="Picture 2" descr="Peptide bond formation between two amino acids. In a peptide bond, the carbonyl C of one amino acid is connected to the amino N of another.">
            <a:extLst>
              <a:ext uri="{FF2B5EF4-FFF2-40B4-BE49-F238E27FC236}">
                <a16:creationId xmlns:a16="http://schemas.microsoft.com/office/drawing/2014/main" id="{7B312D1B-37CF-4370-90C3-9A7BE48EA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13" y="2689465"/>
            <a:ext cx="40100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049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B210-F7CE-423A-A299-79D0B438EEB8}"/>
              </a:ext>
            </a:extLst>
          </p:cNvPr>
          <p:cNvSpPr>
            <a:spLocks noGrp="1"/>
          </p:cNvSpPr>
          <p:nvPr>
            <p:ph type="title"/>
          </p:nvPr>
        </p:nvSpPr>
        <p:spPr>
          <a:xfrm>
            <a:off x="838200" y="0"/>
            <a:ext cx="10515600" cy="872548"/>
          </a:xfrm>
        </p:spPr>
        <p:txBody>
          <a:bodyPr/>
          <a:lstStyle/>
          <a:p>
            <a:r>
              <a:rPr lang="en-US" dirty="0"/>
              <a:t>Levels of Protein Structure</a:t>
            </a:r>
          </a:p>
        </p:txBody>
      </p:sp>
      <p:sp>
        <p:nvSpPr>
          <p:cNvPr id="3" name="Content Placeholder 2">
            <a:extLst>
              <a:ext uri="{FF2B5EF4-FFF2-40B4-BE49-F238E27FC236}">
                <a16:creationId xmlns:a16="http://schemas.microsoft.com/office/drawing/2014/main" id="{2A8124A3-CBA4-443E-9B31-73CB65A5C27B}"/>
              </a:ext>
            </a:extLst>
          </p:cNvPr>
          <p:cNvSpPr>
            <a:spLocks noGrp="1"/>
          </p:cNvSpPr>
          <p:nvPr>
            <p:ph idx="1"/>
          </p:nvPr>
        </p:nvSpPr>
        <p:spPr>
          <a:xfrm>
            <a:off x="323273" y="1173018"/>
            <a:ext cx="11030527" cy="5003945"/>
          </a:xfrm>
        </p:spPr>
        <p:txBody>
          <a:bodyPr>
            <a:normAutofit fontScale="55000" lnSpcReduction="20000"/>
          </a:bodyPr>
          <a:lstStyle/>
          <a:p>
            <a:r>
              <a:rPr lang="en-US" b="1" dirty="0"/>
              <a:t>Primary Structure</a:t>
            </a:r>
            <a:r>
              <a:rPr lang="en-US" dirty="0"/>
              <a:t> (Represented by the symbol - </a:t>
            </a:r>
            <a:r>
              <a:rPr lang="en-US" b="1" dirty="0"/>
              <a:t>1’.</a:t>
            </a:r>
            <a:r>
              <a:rPr lang="en-US" dirty="0"/>
              <a:t> )</a:t>
            </a:r>
          </a:p>
          <a:p>
            <a:r>
              <a:rPr lang="en-US" dirty="0"/>
              <a:t>This refers to the </a:t>
            </a:r>
            <a:r>
              <a:rPr lang="en-US" b="1" dirty="0"/>
              <a:t>sequence of bonded Amino Acids (which amino acids are present and what order are they in).  The primary structure of each protein is coded for by DNA.</a:t>
            </a:r>
            <a:endParaRPr lang="en-US" dirty="0"/>
          </a:p>
          <a:p>
            <a:r>
              <a:rPr lang="en-US" b="1" dirty="0"/>
              <a:t>A mutation in the DNA can change the primary structure of a protein.  This change can vastly change the overall shape of the protein and cause it to lose its function.</a:t>
            </a:r>
            <a:endParaRPr lang="en-US" dirty="0"/>
          </a:p>
          <a:p>
            <a:r>
              <a:rPr lang="en-US" dirty="0"/>
              <a:t> </a:t>
            </a:r>
          </a:p>
          <a:p>
            <a:r>
              <a:rPr lang="en-US" b="1" dirty="0"/>
              <a:t>Secondary Structure</a:t>
            </a:r>
            <a:r>
              <a:rPr lang="en-US" dirty="0"/>
              <a:t> (</a:t>
            </a:r>
            <a:r>
              <a:rPr lang="en-US" b="1" dirty="0"/>
              <a:t>2’</a:t>
            </a:r>
            <a:r>
              <a:rPr lang="en-US" dirty="0"/>
              <a:t> )</a:t>
            </a:r>
          </a:p>
          <a:p>
            <a:r>
              <a:rPr lang="en-US" b="1" dirty="0"/>
              <a:t>This refers to the shape of specific sections of each polypeptide chain.  </a:t>
            </a:r>
            <a:endParaRPr lang="en-US" dirty="0"/>
          </a:p>
          <a:p>
            <a:r>
              <a:rPr lang="en-US" b="1" dirty="0"/>
              <a:t>HYDROGEN</a:t>
            </a:r>
            <a:r>
              <a:rPr lang="en-US" dirty="0"/>
              <a:t> bonding between polar amino acids allows for overlapping and coiling to occur in the “folding” of the protein into its 3-D shape. </a:t>
            </a:r>
            <a:r>
              <a:rPr lang="en-US" b="1" dirty="0"/>
              <a:t>All proteins must be “folded” in order to work.  The polarity/</a:t>
            </a:r>
            <a:r>
              <a:rPr lang="en-US" b="1" dirty="0" err="1"/>
              <a:t>nonpolarity</a:t>
            </a:r>
            <a:r>
              <a:rPr lang="en-US" b="1" dirty="0"/>
              <a:t> of the “R” groups of the protein’s amino acids determine how the protein will fold.  </a:t>
            </a:r>
            <a:endParaRPr lang="en-US" dirty="0"/>
          </a:p>
          <a:p>
            <a:r>
              <a:rPr lang="en-US" b="1" dirty="0"/>
              <a:t> </a:t>
            </a:r>
            <a:endParaRPr lang="en-US" dirty="0"/>
          </a:p>
          <a:p>
            <a:r>
              <a:rPr lang="en-US" b="1" dirty="0"/>
              <a:t>For proteins that are built by ribosomes located on the rough ER, this folding takes place within the Rough Endoplasmic Reticulum.  These proteins are usually exported from the cell through the process of exocytosis (secretion).</a:t>
            </a:r>
            <a:endParaRPr lang="en-US" dirty="0"/>
          </a:p>
          <a:p>
            <a:r>
              <a:rPr lang="en-US" b="1" dirty="0"/>
              <a:t>Other proteins are constructed by ribosomes which float freely in the cytosol.  These proteins typically remain within the cell in which they were made.  The folding of these proteins usually takes place within a chaperonin.  Chaperonins are protective structures</a:t>
            </a:r>
            <a:r>
              <a:rPr lang="en-US" dirty="0"/>
              <a:t> that allows proteins to fold </a:t>
            </a:r>
            <a:r>
              <a:rPr lang="en-US" i="1" dirty="0"/>
              <a:t>without water present</a:t>
            </a:r>
            <a:r>
              <a:rPr lang="en-US" dirty="0"/>
              <a:t>.</a:t>
            </a:r>
          </a:p>
          <a:p>
            <a:r>
              <a:rPr lang="en-US" dirty="0"/>
              <a:t> </a:t>
            </a:r>
          </a:p>
          <a:p>
            <a:r>
              <a:rPr lang="en-US" dirty="0"/>
              <a:t>Two common types of secondary structure are the alpha helix and the beta pleated sheet.</a:t>
            </a:r>
          </a:p>
          <a:p>
            <a:endParaRPr lang="en-US" dirty="0"/>
          </a:p>
        </p:txBody>
      </p:sp>
    </p:spTree>
    <p:extLst>
      <p:ext uri="{BB962C8B-B14F-4D97-AF65-F5344CB8AC3E}">
        <p14:creationId xmlns:p14="http://schemas.microsoft.com/office/powerpoint/2010/main" val="28319846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F76241-A452-4197-A387-D8B71C82B92C}"/>
              </a:ext>
            </a:extLst>
          </p:cNvPr>
          <p:cNvSpPr>
            <a:spLocks noGrp="1"/>
          </p:cNvSpPr>
          <p:nvPr>
            <p:ph type="title"/>
          </p:nvPr>
        </p:nvSpPr>
        <p:spPr/>
        <p:txBody>
          <a:bodyPr/>
          <a:lstStyle/>
          <a:p>
            <a:r>
              <a:rPr lang="en-US" dirty="0"/>
              <a:t>Types of Secondary Structures</a:t>
            </a:r>
          </a:p>
        </p:txBody>
      </p:sp>
      <p:pic>
        <p:nvPicPr>
          <p:cNvPr id="7170" name="Picture 2" descr="Image result for alpha helix">
            <a:extLst>
              <a:ext uri="{FF2B5EF4-FFF2-40B4-BE49-F238E27FC236}">
                <a16:creationId xmlns:a16="http://schemas.microsoft.com/office/drawing/2014/main" id="{36E1EF53-DA2D-4839-A348-B88E2883F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1706563"/>
            <a:ext cx="6264275"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04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963A-C7F4-4E42-AE87-BE8F417315F3}"/>
              </a:ext>
            </a:extLst>
          </p:cNvPr>
          <p:cNvSpPr>
            <a:spLocks noGrp="1"/>
          </p:cNvSpPr>
          <p:nvPr>
            <p:ph type="title"/>
          </p:nvPr>
        </p:nvSpPr>
        <p:spPr/>
        <p:txBody>
          <a:bodyPr/>
          <a:lstStyle/>
          <a:p>
            <a:r>
              <a:rPr lang="en-US" dirty="0"/>
              <a:t>Scientific Method</a:t>
            </a:r>
          </a:p>
        </p:txBody>
      </p:sp>
      <p:pic>
        <p:nvPicPr>
          <p:cNvPr id="3" name="Picture 2">
            <a:extLst>
              <a:ext uri="{FF2B5EF4-FFF2-40B4-BE49-F238E27FC236}">
                <a16:creationId xmlns:a16="http://schemas.microsoft.com/office/drawing/2014/main" id="{629B318C-E782-454C-860F-BA74E3DA6867}"/>
              </a:ext>
            </a:extLst>
          </p:cNvPr>
          <p:cNvPicPr/>
          <p:nvPr/>
        </p:nvPicPr>
        <p:blipFill>
          <a:blip r:embed="rId2"/>
          <a:stretch>
            <a:fillRect/>
          </a:stretch>
        </p:blipFill>
        <p:spPr>
          <a:xfrm>
            <a:off x="1802921" y="1293962"/>
            <a:ext cx="6987396" cy="5564038"/>
          </a:xfrm>
          <a:prstGeom prst="rect">
            <a:avLst/>
          </a:prstGeom>
        </p:spPr>
      </p:pic>
    </p:spTree>
    <p:extLst>
      <p:ext uri="{BB962C8B-B14F-4D97-AF65-F5344CB8AC3E}">
        <p14:creationId xmlns:p14="http://schemas.microsoft.com/office/powerpoint/2010/main" val="2768079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D9B6-239D-4052-8B86-4EEE5B8A19DB}"/>
              </a:ext>
            </a:extLst>
          </p:cNvPr>
          <p:cNvSpPr>
            <a:spLocks noGrp="1"/>
          </p:cNvSpPr>
          <p:nvPr>
            <p:ph type="title"/>
          </p:nvPr>
        </p:nvSpPr>
        <p:spPr>
          <a:xfrm>
            <a:off x="0" y="1427307"/>
            <a:ext cx="10515600" cy="1325563"/>
          </a:xfrm>
        </p:spPr>
        <p:txBody>
          <a:bodyPr/>
          <a:lstStyle/>
          <a:p>
            <a:r>
              <a:rPr lang="en-US" dirty="0"/>
              <a:t>Levels of Protein Structure</a:t>
            </a:r>
          </a:p>
        </p:txBody>
      </p:sp>
      <p:sp>
        <p:nvSpPr>
          <p:cNvPr id="3" name="Content Placeholder 2">
            <a:extLst>
              <a:ext uri="{FF2B5EF4-FFF2-40B4-BE49-F238E27FC236}">
                <a16:creationId xmlns:a16="http://schemas.microsoft.com/office/drawing/2014/main" id="{3EC21812-04C7-4423-9AFE-47BD1D48F0F3}"/>
              </a:ext>
            </a:extLst>
          </p:cNvPr>
          <p:cNvSpPr>
            <a:spLocks noGrp="1"/>
          </p:cNvSpPr>
          <p:nvPr>
            <p:ph idx="1"/>
          </p:nvPr>
        </p:nvSpPr>
        <p:spPr>
          <a:xfrm>
            <a:off x="330777" y="2905702"/>
            <a:ext cx="10515600" cy="4351338"/>
          </a:xfrm>
        </p:spPr>
        <p:txBody>
          <a:bodyPr>
            <a:normAutofit/>
          </a:bodyPr>
          <a:lstStyle/>
          <a:p>
            <a:r>
              <a:rPr lang="en-US" b="1" dirty="0"/>
              <a:t>Tertiary Structure</a:t>
            </a:r>
            <a:r>
              <a:rPr lang="en-US" dirty="0"/>
              <a:t> (</a:t>
            </a:r>
            <a:r>
              <a:rPr lang="en-US" b="1" dirty="0"/>
              <a:t>3’</a:t>
            </a:r>
            <a:r>
              <a:rPr lang="en-US" dirty="0"/>
              <a:t> ) (“</a:t>
            </a:r>
            <a:r>
              <a:rPr lang="en-US" dirty="0" err="1"/>
              <a:t>Tert</a:t>
            </a:r>
            <a:r>
              <a:rPr lang="en-US" dirty="0"/>
              <a:t>” means “third”)</a:t>
            </a:r>
          </a:p>
          <a:p>
            <a:r>
              <a:rPr lang="en-US" dirty="0"/>
              <a:t>This refers to the overall shape of each individual polypeptide chain.  </a:t>
            </a:r>
          </a:p>
          <a:p>
            <a:r>
              <a:rPr lang="en-US" dirty="0"/>
              <a:t>Di-sulfide bridges help </a:t>
            </a:r>
            <a:r>
              <a:rPr lang="en-US" i="1" dirty="0"/>
              <a:t>stabilize</a:t>
            </a:r>
            <a:r>
              <a:rPr lang="en-US" dirty="0"/>
              <a:t> the protein’s folded structure.  These bonds form when cysteines (a type of amino acid) are near each other in a polypeptide.  These cysteines form a disulfide bond or bridge which is much stronger than a hydrogen bond. </a:t>
            </a:r>
          </a:p>
          <a:p>
            <a:r>
              <a:rPr lang="en-US" dirty="0"/>
              <a:t>The tertiary structure is also partially determined by ionic interactions between certain “R” groups and by hydrophobic interactions between certain R groups and water.</a:t>
            </a:r>
          </a:p>
          <a:p>
            <a:endParaRPr lang="en-US" dirty="0"/>
          </a:p>
        </p:txBody>
      </p:sp>
      <p:pic>
        <p:nvPicPr>
          <p:cNvPr id="8194" name="Picture 2" descr="Image result for tertiary structure of a protein">
            <a:extLst>
              <a:ext uri="{FF2B5EF4-FFF2-40B4-BE49-F238E27FC236}">
                <a16:creationId xmlns:a16="http://schemas.microsoft.com/office/drawing/2014/main" id="{6345FF09-ED32-41F1-A315-24C1F1B87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21354"/>
            <a:ext cx="3816350" cy="345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2086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51A0-D962-45CC-B0B7-35ECC1979CE1}"/>
              </a:ext>
            </a:extLst>
          </p:cNvPr>
          <p:cNvSpPr>
            <a:spLocks noGrp="1"/>
          </p:cNvSpPr>
          <p:nvPr>
            <p:ph type="title"/>
          </p:nvPr>
        </p:nvSpPr>
        <p:spPr/>
        <p:txBody>
          <a:bodyPr/>
          <a:lstStyle/>
          <a:p>
            <a:r>
              <a:rPr lang="en-US" dirty="0"/>
              <a:t>Levels of Protein Structure</a:t>
            </a:r>
          </a:p>
        </p:txBody>
      </p:sp>
      <p:sp>
        <p:nvSpPr>
          <p:cNvPr id="3" name="Content Placeholder 2">
            <a:extLst>
              <a:ext uri="{FF2B5EF4-FFF2-40B4-BE49-F238E27FC236}">
                <a16:creationId xmlns:a16="http://schemas.microsoft.com/office/drawing/2014/main" id="{CF8E2068-3FB7-415C-9B01-BCDD31C0C836}"/>
              </a:ext>
            </a:extLst>
          </p:cNvPr>
          <p:cNvSpPr>
            <a:spLocks noGrp="1"/>
          </p:cNvSpPr>
          <p:nvPr>
            <p:ph idx="1"/>
          </p:nvPr>
        </p:nvSpPr>
        <p:spPr/>
        <p:txBody>
          <a:bodyPr/>
          <a:lstStyle/>
          <a:p>
            <a:r>
              <a:rPr lang="en-US" b="1" dirty="0"/>
              <a:t>Quaternary Structure</a:t>
            </a:r>
            <a:r>
              <a:rPr lang="en-US" dirty="0"/>
              <a:t> (</a:t>
            </a:r>
            <a:r>
              <a:rPr lang="en-US" b="1" dirty="0"/>
              <a:t>4’ </a:t>
            </a:r>
            <a:r>
              <a:rPr lang="en-US" dirty="0"/>
              <a:t>)</a:t>
            </a:r>
          </a:p>
          <a:p>
            <a:r>
              <a:rPr lang="en-US" dirty="0"/>
              <a:t>This is when two or more polypeptides are woven together to form the overall structure of a protein. </a:t>
            </a:r>
          </a:p>
          <a:p>
            <a:r>
              <a:rPr lang="en-US" b="1" dirty="0"/>
              <a:t>Example:  Hemoglobin</a:t>
            </a:r>
            <a:r>
              <a:rPr lang="en-US" dirty="0"/>
              <a:t> -has four polypeptides woven together to make it. </a:t>
            </a:r>
          </a:p>
          <a:p>
            <a:pPr marL="0" indent="0">
              <a:buNone/>
            </a:pPr>
            <a:endParaRPr lang="en-US" dirty="0"/>
          </a:p>
        </p:txBody>
      </p:sp>
      <p:pic>
        <p:nvPicPr>
          <p:cNvPr id="4" name="Picture 3">
            <a:extLst>
              <a:ext uri="{FF2B5EF4-FFF2-40B4-BE49-F238E27FC236}">
                <a16:creationId xmlns:a16="http://schemas.microsoft.com/office/drawing/2014/main" id="{820E37E7-92A4-4562-B287-04B1DD0A62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90385" y="3634740"/>
            <a:ext cx="4297680" cy="3223260"/>
          </a:xfrm>
          <a:prstGeom prst="rect">
            <a:avLst/>
          </a:prstGeom>
          <a:noFill/>
          <a:ln>
            <a:noFill/>
          </a:ln>
        </p:spPr>
      </p:pic>
    </p:spTree>
    <p:extLst>
      <p:ext uri="{BB962C8B-B14F-4D97-AF65-F5344CB8AC3E}">
        <p14:creationId xmlns:p14="http://schemas.microsoft.com/office/powerpoint/2010/main" val="3147118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144D1-5F49-47F2-9D4C-6D143DFCDED7}"/>
              </a:ext>
            </a:extLst>
          </p:cNvPr>
          <p:cNvSpPr>
            <a:spLocks noGrp="1"/>
          </p:cNvSpPr>
          <p:nvPr>
            <p:ph type="title"/>
          </p:nvPr>
        </p:nvSpPr>
        <p:spPr/>
        <p:txBody>
          <a:bodyPr/>
          <a:lstStyle/>
          <a:p>
            <a:r>
              <a:rPr lang="en-US" dirty="0"/>
              <a:t>Denaturation</a:t>
            </a:r>
          </a:p>
        </p:txBody>
      </p:sp>
      <p:sp>
        <p:nvSpPr>
          <p:cNvPr id="3" name="Content Placeholder 2">
            <a:extLst>
              <a:ext uri="{FF2B5EF4-FFF2-40B4-BE49-F238E27FC236}">
                <a16:creationId xmlns:a16="http://schemas.microsoft.com/office/drawing/2014/main" id="{4F8BB0DC-F871-4153-9EFB-FFE14F6259C7}"/>
              </a:ext>
            </a:extLst>
          </p:cNvPr>
          <p:cNvSpPr>
            <a:spLocks noGrp="1"/>
          </p:cNvSpPr>
          <p:nvPr>
            <p:ph idx="1"/>
          </p:nvPr>
        </p:nvSpPr>
        <p:spPr/>
        <p:txBody>
          <a:bodyPr/>
          <a:lstStyle/>
          <a:p>
            <a:r>
              <a:rPr lang="en-US" i="1" dirty="0"/>
              <a:t>Denaturation is t</a:t>
            </a:r>
            <a:r>
              <a:rPr lang="en-US" dirty="0"/>
              <a:t>he “unraveling” or “unfolding” of a protein or enzyme causing it not to function.</a:t>
            </a:r>
          </a:p>
          <a:p>
            <a:r>
              <a:rPr lang="en-US" dirty="0"/>
              <a:t>Denaturation can be caused by </a:t>
            </a:r>
            <a:r>
              <a:rPr lang="en-US" i="1" dirty="0"/>
              <a:t>pH changes (up or down), salt concentration changes (up or down), and increases in temperature. </a:t>
            </a:r>
          </a:p>
          <a:p>
            <a:r>
              <a:rPr lang="en-US" i="1" dirty="0"/>
              <a:t>Denaturation usually disrupts the secondary and tertiary levels of protein structure by affecting either the hydrogen bonds or disulfide bonds which stabilize the structure.</a:t>
            </a:r>
            <a:endParaRPr lang="en-US" dirty="0"/>
          </a:p>
          <a:p>
            <a:endParaRPr lang="en-US" dirty="0"/>
          </a:p>
        </p:txBody>
      </p:sp>
    </p:spTree>
    <p:extLst>
      <p:ext uri="{BB962C8B-B14F-4D97-AF65-F5344CB8AC3E}">
        <p14:creationId xmlns:p14="http://schemas.microsoft.com/office/powerpoint/2010/main" val="21284895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20EE-B3A1-48D8-A56A-3495F433EBFC}"/>
              </a:ext>
            </a:extLst>
          </p:cNvPr>
          <p:cNvSpPr>
            <a:spLocks noGrp="1"/>
          </p:cNvSpPr>
          <p:nvPr>
            <p:ph type="title"/>
          </p:nvPr>
        </p:nvSpPr>
        <p:spPr/>
        <p:txBody>
          <a:bodyPr/>
          <a:lstStyle/>
          <a:p>
            <a:r>
              <a:rPr lang="en-US" dirty="0"/>
              <a:t>Nucleic Acids</a:t>
            </a:r>
          </a:p>
        </p:txBody>
      </p:sp>
      <p:sp>
        <p:nvSpPr>
          <p:cNvPr id="3" name="Content Placeholder 2">
            <a:extLst>
              <a:ext uri="{FF2B5EF4-FFF2-40B4-BE49-F238E27FC236}">
                <a16:creationId xmlns:a16="http://schemas.microsoft.com/office/drawing/2014/main" id="{707CCCDA-CD3B-4A4E-BF46-8448DE0879A5}"/>
              </a:ext>
            </a:extLst>
          </p:cNvPr>
          <p:cNvSpPr>
            <a:spLocks noGrp="1"/>
          </p:cNvSpPr>
          <p:nvPr>
            <p:ph idx="1"/>
          </p:nvPr>
        </p:nvSpPr>
        <p:spPr/>
        <p:txBody>
          <a:bodyPr>
            <a:normAutofit fontScale="92500" lnSpcReduction="20000"/>
          </a:bodyPr>
          <a:lstStyle/>
          <a:p>
            <a:r>
              <a:rPr lang="en-US" dirty="0"/>
              <a:t>Nucleic Acids function to store genetic information and/or to store and transfer energy.   Common nucleic 	acids found living organisms include:  DNA, RNA, ATP, cAMP, NADH, and NADPH.</a:t>
            </a:r>
          </a:p>
          <a:p>
            <a:r>
              <a:rPr lang="en-US" i="1" dirty="0"/>
              <a:t>The monomers of nucleic acids </a:t>
            </a:r>
            <a:r>
              <a:rPr lang="en-US" dirty="0"/>
              <a:t>are called </a:t>
            </a:r>
            <a:r>
              <a:rPr lang="en-US" b="1" dirty="0"/>
              <a:t>nucleotides.  </a:t>
            </a:r>
            <a:r>
              <a:rPr lang="en-US" dirty="0"/>
              <a:t>A nucleotide consists of a 5 carbon (pentose) sugar bonded to a phosphate group and a nitrogenous base.</a:t>
            </a:r>
          </a:p>
          <a:p>
            <a:r>
              <a:rPr lang="en-US" dirty="0"/>
              <a:t> </a:t>
            </a:r>
            <a:r>
              <a:rPr lang="en-US" b="1" dirty="0"/>
              <a:t> DNA and mRNA are both polymers.  </a:t>
            </a:r>
            <a:r>
              <a:rPr lang="en-US" dirty="0"/>
              <a:t>DNA and RNA are the primary </a:t>
            </a:r>
            <a:r>
              <a:rPr lang="en-US" i="1" dirty="0"/>
              <a:t>sources of genes and hereditary 	information</a:t>
            </a:r>
            <a:r>
              <a:rPr lang="en-US" dirty="0"/>
              <a:t>.</a:t>
            </a:r>
            <a:endParaRPr lang="en-US" sz="3200" dirty="0"/>
          </a:p>
          <a:p>
            <a:r>
              <a:rPr lang="en-US" dirty="0"/>
              <a:t> DNA has </a:t>
            </a:r>
            <a:r>
              <a:rPr lang="en-US" i="1" dirty="0"/>
              <a:t>Deoxyribose as its </a:t>
            </a:r>
            <a:r>
              <a:rPr lang="en-US" dirty="0"/>
              <a:t>5 Carbon sugar.  DNA is double stranded. In eukaryotic cells, DNA is always stored inside a nuclear membrane or envelope</a:t>
            </a:r>
            <a:r>
              <a:rPr lang="en-US" b="1" dirty="0"/>
              <a:t>.  DNA’s function is to code for proteins.  </a:t>
            </a:r>
            <a:r>
              <a:rPr lang="en-US" dirty="0"/>
              <a:t>The sequence of the nitrogenous bases in the DNA determines the order of the amino acids in each of the body’s proteins.  </a:t>
            </a:r>
            <a:endParaRPr lang="en-US" sz="2400" dirty="0"/>
          </a:p>
          <a:p>
            <a:endParaRPr lang="en-US" dirty="0"/>
          </a:p>
          <a:p>
            <a:endParaRPr lang="en-US" dirty="0"/>
          </a:p>
        </p:txBody>
      </p:sp>
      <p:pic>
        <p:nvPicPr>
          <p:cNvPr id="4" name="Picture 3">
            <a:extLst>
              <a:ext uri="{FF2B5EF4-FFF2-40B4-BE49-F238E27FC236}">
                <a16:creationId xmlns:a16="http://schemas.microsoft.com/office/drawing/2014/main" id="{B02C83A8-77EA-4E4E-BC69-B00B8619D6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12348" y="60385"/>
            <a:ext cx="2780940" cy="1796842"/>
          </a:xfrm>
          <a:prstGeom prst="rect">
            <a:avLst/>
          </a:prstGeom>
          <a:noFill/>
          <a:ln>
            <a:noFill/>
          </a:ln>
        </p:spPr>
      </p:pic>
    </p:spTree>
    <p:extLst>
      <p:ext uri="{BB962C8B-B14F-4D97-AF65-F5344CB8AC3E}">
        <p14:creationId xmlns:p14="http://schemas.microsoft.com/office/powerpoint/2010/main" val="12151476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F8E1-7673-487F-B28D-C2058546594C}"/>
              </a:ext>
            </a:extLst>
          </p:cNvPr>
          <p:cNvSpPr>
            <a:spLocks noGrp="1"/>
          </p:cNvSpPr>
          <p:nvPr>
            <p:ph type="title"/>
          </p:nvPr>
        </p:nvSpPr>
        <p:spPr/>
        <p:txBody>
          <a:bodyPr/>
          <a:lstStyle/>
          <a:p>
            <a:r>
              <a:rPr lang="en-US" dirty="0"/>
              <a:t>Nucleic Acids</a:t>
            </a:r>
          </a:p>
        </p:txBody>
      </p:sp>
      <p:sp>
        <p:nvSpPr>
          <p:cNvPr id="3" name="Content Placeholder 2">
            <a:extLst>
              <a:ext uri="{FF2B5EF4-FFF2-40B4-BE49-F238E27FC236}">
                <a16:creationId xmlns:a16="http://schemas.microsoft.com/office/drawing/2014/main" id="{A6A8C195-F325-471A-9020-7C9F7D18D07F}"/>
              </a:ext>
            </a:extLst>
          </p:cNvPr>
          <p:cNvSpPr>
            <a:spLocks noGrp="1"/>
          </p:cNvSpPr>
          <p:nvPr>
            <p:ph idx="1"/>
          </p:nvPr>
        </p:nvSpPr>
        <p:spPr/>
        <p:txBody>
          <a:bodyPr>
            <a:normAutofit fontScale="62500" lnSpcReduction="20000"/>
          </a:bodyPr>
          <a:lstStyle/>
          <a:p>
            <a:r>
              <a:rPr lang="en-US" dirty="0"/>
              <a:t>Watson and Crick were eventually able to determine that the DNA molecule is composed of two strands of nucleotides that are then twisted into a double helix.  The individual strands are built when the phosphate groups of the nucleotides form covalent bonds with the deoxyribose molecules of adjacent nucleotides.  The actual bonds form when one deoxyribose attaches to another by connecting its 5' carbon to the 3' carbon of the next sugar in the next nucleotide using a phosphate group.  The alternating sugars and phosphates form the “backbone” of the DNA molecule.  </a:t>
            </a:r>
          </a:p>
          <a:p>
            <a:r>
              <a:rPr lang="en-US" dirty="0"/>
              <a:t>The two strands are connected together by hydrogen bonding between complementary nitrogenous bases.  An A on one strand bonds with a T on the other strand.  A G on one strand binds with a C on the other strand</a:t>
            </a:r>
            <a:r>
              <a:rPr lang="en-US" b="1" dirty="0"/>
              <a:t>. Each A-T base pair is held together by 2 hydrogen bonds, while each G-C pair is held together by 3 hydrogen bonds.  This means that it is easier to separate DNA strands with lots of A-T base pairs than it is to separate strands with lots of G-C base pairs.</a:t>
            </a:r>
            <a:r>
              <a:rPr lang="en-US" dirty="0"/>
              <a:t> It is important to remember that hydrogen bonds are weak when compared to covalent or ionic bonds.  This is important, because the two DNA strands have to be separated during both the processes of replication and transcription.</a:t>
            </a:r>
          </a:p>
          <a:p>
            <a:r>
              <a:rPr lang="en-US" b="1" dirty="0"/>
              <a:t>Like a protein, a DNA molecule has directionality.  </a:t>
            </a:r>
            <a:r>
              <a:rPr lang="en-US" dirty="0"/>
              <a:t>The DNA molecule is composed of two strands of nucleotides held together by hydrogen bonds. Each strand has two slightly different ends.  One end, known as the 5’ end, terminates with an unbound 5’ carbon on the last nucleotide in the chain.  The other end, known as the 3’ end, terminates with an unbound 3’ carbon on the last deoxyribose molecule at its end.   When the two strands are connected together, they are oriented in opposite directions.  Because they run parallel to each other, but have opposite directional orientations, the two strands are said to be </a:t>
            </a:r>
            <a:r>
              <a:rPr lang="en-US" b="1" dirty="0"/>
              <a:t>antiparallel.</a:t>
            </a:r>
            <a:r>
              <a:rPr lang="en-US" dirty="0"/>
              <a:t>  </a:t>
            </a:r>
          </a:p>
          <a:p>
            <a:endParaRPr lang="en-US" dirty="0"/>
          </a:p>
        </p:txBody>
      </p:sp>
    </p:spTree>
    <p:extLst>
      <p:ext uri="{BB962C8B-B14F-4D97-AF65-F5344CB8AC3E}">
        <p14:creationId xmlns:p14="http://schemas.microsoft.com/office/powerpoint/2010/main" val="26885863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2CCF-0A71-4F45-9937-E3C17EDBD307}"/>
              </a:ext>
            </a:extLst>
          </p:cNvPr>
          <p:cNvSpPr>
            <a:spLocks noGrp="1"/>
          </p:cNvSpPr>
          <p:nvPr>
            <p:ph type="title"/>
          </p:nvPr>
        </p:nvSpPr>
        <p:spPr/>
        <p:txBody>
          <a:bodyPr/>
          <a:lstStyle/>
          <a:p>
            <a:r>
              <a:rPr lang="en-US" dirty="0"/>
              <a:t>Nucleic Acids</a:t>
            </a:r>
          </a:p>
        </p:txBody>
      </p:sp>
      <p:pic>
        <p:nvPicPr>
          <p:cNvPr id="4098" name="Picture 2" descr="Image result for dna structure">
            <a:extLst>
              <a:ext uri="{FF2B5EF4-FFF2-40B4-BE49-F238E27FC236}">
                <a16:creationId xmlns:a16="http://schemas.microsoft.com/office/drawing/2014/main" id="{90D88F92-E87B-42D3-9E40-5FC9FDDC0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155" y="1900986"/>
            <a:ext cx="6295908" cy="482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176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8C78-27FB-4954-B23F-461F2AE950DD}"/>
              </a:ext>
            </a:extLst>
          </p:cNvPr>
          <p:cNvSpPr>
            <a:spLocks noGrp="1"/>
          </p:cNvSpPr>
          <p:nvPr>
            <p:ph type="title"/>
          </p:nvPr>
        </p:nvSpPr>
        <p:spPr/>
        <p:txBody>
          <a:bodyPr/>
          <a:lstStyle/>
          <a:p>
            <a:r>
              <a:rPr lang="en-US" dirty="0"/>
              <a:t>Nucleic Acids</a:t>
            </a:r>
          </a:p>
        </p:txBody>
      </p:sp>
      <p:sp>
        <p:nvSpPr>
          <p:cNvPr id="3" name="Content Placeholder 2">
            <a:extLst>
              <a:ext uri="{FF2B5EF4-FFF2-40B4-BE49-F238E27FC236}">
                <a16:creationId xmlns:a16="http://schemas.microsoft.com/office/drawing/2014/main" id="{94F49107-68D1-4A6F-B9A4-8C8D71CFD066}"/>
              </a:ext>
            </a:extLst>
          </p:cNvPr>
          <p:cNvSpPr>
            <a:spLocks noGrp="1"/>
          </p:cNvSpPr>
          <p:nvPr>
            <p:ph idx="1"/>
          </p:nvPr>
        </p:nvSpPr>
        <p:spPr>
          <a:xfrm>
            <a:off x="61823" y="3265787"/>
            <a:ext cx="10515600" cy="4351338"/>
          </a:xfrm>
        </p:spPr>
        <p:txBody>
          <a:bodyPr/>
          <a:lstStyle/>
          <a:p>
            <a:r>
              <a:rPr lang="en-US" dirty="0"/>
              <a:t>RNA has </a:t>
            </a:r>
            <a:r>
              <a:rPr lang="en-US" i="1" dirty="0"/>
              <a:t>Ribose</a:t>
            </a:r>
            <a:r>
              <a:rPr lang="en-US" dirty="0"/>
              <a:t> as its 5 Carbon sugar.  RNA is single stranded.  There are several types of RNA.  Messenger RNA (mRNA) is made from the DNA template during the process of transcription.  mRNA’s job is to transmit the protein building directions from the DNA in the nucleus to the ribosomes in the cytoplasm.  Transfer RNA’s (tRNA) job is to deliver and place the appropriate amino acids into the proteins that are built by the ribosomes.  Ribosomal RNA (rRNA) is one of the main building components of the cell’s ribosomes.</a:t>
            </a:r>
          </a:p>
          <a:p>
            <a:endParaRPr lang="en-US" dirty="0"/>
          </a:p>
        </p:txBody>
      </p:sp>
      <p:pic>
        <p:nvPicPr>
          <p:cNvPr id="5122" name="Picture 2" descr="Image result for dna">
            <a:extLst>
              <a:ext uri="{FF2B5EF4-FFF2-40B4-BE49-F238E27FC236}">
                <a16:creationId xmlns:a16="http://schemas.microsoft.com/office/drawing/2014/main" id="{0204C133-FAE5-40CE-B395-BA53561AA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623" y="0"/>
            <a:ext cx="5617684" cy="315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5661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6D22-9401-44EE-B648-A98238559471}"/>
              </a:ext>
            </a:extLst>
          </p:cNvPr>
          <p:cNvSpPr>
            <a:spLocks noGrp="1"/>
          </p:cNvSpPr>
          <p:nvPr>
            <p:ph type="title"/>
          </p:nvPr>
        </p:nvSpPr>
        <p:spPr/>
        <p:txBody>
          <a:bodyPr/>
          <a:lstStyle/>
          <a:p>
            <a:r>
              <a:rPr lang="en-US" dirty="0"/>
              <a:t>Nucleic Acids</a:t>
            </a:r>
          </a:p>
        </p:txBody>
      </p:sp>
      <p:sp>
        <p:nvSpPr>
          <p:cNvPr id="3" name="Content Placeholder 2">
            <a:extLst>
              <a:ext uri="{FF2B5EF4-FFF2-40B4-BE49-F238E27FC236}">
                <a16:creationId xmlns:a16="http://schemas.microsoft.com/office/drawing/2014/main" id="{26701979-2E85-4863-BD32-570A7FFB47C0}"/>
              </a:ext>
            </a:extLst>
          </p:cNvPr>
          <p:cNvSpPr>
            <a:spLocks noGrp="1"/>
          </p:cNvSpPr>
          <p:nvPr>
            <p:ph idx="1"/>
          </p:nvPr>
        </p:nvSpPr>
        <p:spPr/>
        <p:txBody>
          <a:bodyPr/>
          <a:lstStyle/>
          <a:p>
            <a:r>
              <a:rPr lang="en-US" dirty="0"/>
              <a:t>Scientists can now sequence the nucleotide/nitrogenous bases found in genes of an organism and compare this sequence to the sequence of the same gene found in another organism.   </a:t>
            </a:r>
            <a:r>
              <a:rPr lang="en-US" b="1" dirty="0"/>
              <a:t>The more similar the two sequences are, the more related the two organisms are.  </a:t>
            </a:r>
          </a:p>
          <a:p>
            <a:endParaRPr lang="en-US" dirty="0"/>
          </a:p>
        </p:txBody>
      </p:sp>
    </p:spTree>
    <p:extLst>
      <p:ext uri="{BB962C8B-B14F-4D97-AF65-F5344CB8AC3E}">
        <p14:creationId xmlns:p14="http://schemas.microsoft.com/office/powerpoint/2010/main" val="3007548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ACC8-0725-4EB0-BBBB-1914ADA10295}"/>
              </a:ext>
            </a:extLst>
          </p:cNvPr>
          <p:cNvSpPr>
            <a:spLocks noGrp="1"/>
          </p:cNvSpPr>
          <p:nvPr>
            <p:ph type="title"/>
          </p:nvPr>
        </p:nvSpPr>
        <p:spPr>
          <a:xfrm>
            <a:off x="2416834" y="63202"/>
            <a:ext cx="10515600" cy="532022"/>
          </a:xfrm>
        </p:spPr>
        <p:txBody>
          <a:bodyPr>
            <a:normAutofit fontScale="90000"/>
          </a:bodyPr>
          <a:lstStyle/>
          <a:p>
            <a:r>
              <a:rPr lang="en-US" dirty="0"/>
              <a:t>Nucleic Acids</a:t>
            </a:r>
          </a:p>
        </p:txBody>
      </p:sp>
      <p:sp>
        <p:nvSpPr>
          <p:cNvPr id="3" name="Content Placeholder 2">
            <a:extLst>
              <a:ext uri="{FF2B5EF4-FFF2-40B4-BE49-F238E27FC236}">
                <a16:creationId xmlns:a16="http://schemas.microsoft.com/office/drawing/2014/main" id="{B33EFFBF-2618-4FC2-AECA-6B889BD6143B}"/>
              </a:ext>
            </a:extLst>
          </p:cNvPr>
          <p:cNvSpPr>
            <a:spLocks noGrp="1"/>
          </p:cNvSpPr>
          <p:nvPr>
            <p:ph idx="1"/>
          </p:nvPr>
        </p:nvSpPr>
        <p:spPr>
          <a:xfrm>
            <a:off x="838200" y="595224"/>
            <a:ext cx="10515600" cy="4351338"/>
          </a:xfrm>
        </p:spPr>
        <p:txBody>
          <a:bodyPr/>
          <a:lstStyle/>
          <a:p>
            <a:r>
              <a:rPr lang="en-US" b="1" dirty="0"/>
              <a:t>ATP (Adenosine Triphosphate</a:t>
            </a:r>
            <a:r>
              <a:rPr lang="en-US" dirty="0"/>
              <a:t>) is another important nucleic acid.   An ATP molecule is composed of a single nucleotide which consists of the sugar (ribose) bonded to a nitrogenous base (always adenine), and three phosphate groups.  ATP’s role in the body is to store and transfer energy.  ATP is made during the process of cellular respiration.  It functions to power almost every activity that occurs in the cell.  The hydrolysis of ATP is coupled with many of the body’s endergonic reactions and provided the energy needed to power these reactions.</a:t>
            </a:r>
          </a:p>
          <a:p>
            <a:endParaRPr lang="en-US" dirty="0"/>
          </a:p>
        </p:txBody>
      </p:sp>
      <p:pic>
        <p:nvPicPr>
          <p:cNvPr id="4" name="Picture 3">
            <a:extLst>
              <a:ext uri="{FF2B5EF4-FFF2-40B4-BE49-F238E27FC236}">
                <a16:creationId xmlns:a16="http://schemas.microsoft.com/office/drawing/2014/main" id="{9703B3AF-D5DF-4803-ABDF-7D512974E0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09736" y="3680662"/>
            <a:ext cx="4385093" cy="3114136"/>
          </a:xfrm>
          <a:prstGeom prst="rect">
            <a:avLst/>
          </a:prstGeom>
          <a:noFill/>
          <a:ln>
            <a:noFill/>
          </a:ln>
        </p:spPr>
      </p:pic>
    </p:spTree>
    <p:extLst>
      <p:ext uri="{BB962C8B-B14F-4D97-AF65-F5344CB8AC3E}">
        <p14:creationId xmlns:p14="http://schemas.microsoft.com/office/powerpoint/2010/main" val="3313856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0738-5BB9-41FE-8E16-EB1763E83362}"/>
              </a:ext>
            </a:extLst>
          </p:cNvPr>
          <p:cNvSpPr>
            <a:spLocks noGrp="1"/>
          </p:cNvSpPr>
          <p:nvPr>
            <p:ph type="title"/>
          </p:nvPr>
        </p:nvSpPr>
        <p:spPr/>
        <p:txBody>
          <a:bodyPr/>
          <a:lstStyle/>
          <a:p>
            <a:r>
              <a:rPr lang="en-US" dirty="0"/>
              <a:t>Phosphorus Cycle</a:t>
            </a:r>
          </a:p>
        </p:txBody>
      </p:sp>
      <p:sp>
        <p:nvSpPr>
          <p:cNvPr id="3" name="Content Placeholder 2">
            <a:extLst>
              <a:ext uri="{FF2B5EF4-FFF2-40B4-BE49-F238E27FC236}">
                <a16:creationId xmlns:a16="http://schemas.microsoft.com/office/drawing/2014/main" id="{76AA55E6-8245-480E-A0A4-499717ED153D}"/>
              </a:ext>
            </a:extLst>
          </p:cNvPr>
          <p:cNvSpPr>
            <a:spLocks noGrp="1"/>
          </p:cNvSpPr>
          <p:nvPr>
            <p:ph idx="1"/>
          </p:nvPr>
        </p:nvSpPr>
        <p:spPr>
          <a:xfrm>
            <a:off x="777815" y="2506662"/>
            <a:ext cx="10515600" cy="4351338"/>
          </a:xfrm>
        </p:spPr>
        <p:txBody>
          <a:bodyPr>
            <a:normAutofit lnSpcReduction="10000"/>
          </a:bodyPr>
          <a:lstStyle/>
          <a:p>
            <a:r>
              <a:rPr lang="en-US" dirty="0"/>
              <a:t>The phosphorus cycle is another important biogeochemical cycle.  Phosphorus is an important component of DNA, RNA, ATP, phospholipids, and bone.  Most of the Earth’s phosphorus is found in rock. As the rock weathers, some of the phosphorus is released into the soil. Some dissolves into the water as the rains pass through the soil. This phosphorus makes its way into bodies of water and is available for producers (phytoplankton) to use to make organic compounds such as phospholipids, DNA, RNA, ATP, etc...  Plants can also retrieve the phosphorus directly from the soil and use it to make organic compounds.  When organisms die, decomposers break down the bodies and return the phosphorus to the soil so that it can be reused.</a:t>
            </a:r>
          </a:p>
          <a:p>
            <a:endParaRPr lang="en-US" dirty="0"/>
          </a:p>
        </p:txBody>
      </p:sp>
      <p:pic>
        <p:nvPicPr>
          <p:cNvPr id="4" name="Picture 3">
            <a:extLst>
              <a:ext uri="{FF2B5EF4-FFF2-40B4-BE49-F238E27FC236}">
                <a16:creationId xmlns:a16="http://schemas.microsoft.com/office/drawing/2014/main" id="{BF705DF2-40B5-4F16-90A2-5148566DA8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66957" y="0"/>
            <a:ext cx="4047227" cy="2506662"/>
          </a:xfrm>
          <a:prstGeom prst="rect">
            <a:avLst/>
          </a:prstGeom>
          <a:noFill/>
          <a:ln>
            <a:noFill/>
          </a:ln>
        </p:spPr>
      </p:pic>
    </p:spTree>
    <p:extLst>
      <p:ext uri="{BB962C8B-B14F-4D97-AF65-F5344CB8AC3E}">
        <p14:creationId xmlns:p14="http://schemas.microsoft.com/office/powerpoint/2010/main" val="78875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EE55-7D1E-454E-A509-2A5F9E8FE55F}"/>
              </a:ext>
            </a:extLst>
          </p:cNvPr>
          <p:cNvSpPr>
            <a:spLocks noGrp="1"/>
          </p:cNvSpPr>
          <p:nvPr>
            <p:ph type="title"/>
          </p:nvPr>
        </p:nvSpPr>
        <p:spPr/>
        <p:txBody>
          <a:bodyPr/>
          <a:lstStyle/>
          <a:p>
            <a:r>
              <a:rPr lang="en-US" dirty="0"/>
              <a:t>Graphing</a:t>
            </a:r>
          </a:p>
        </p:txBody>
      </p:sp>
      <p:sp>
        <p:nvSpPr>
          <p:cNvPr id="3" name="Content Placeholder 2">
            <a:extLst>
              <a:ext uri="{FF2B5EF4-FFF2-40B4-BE49-F238E27FC236}">
                <a16:creationId xmlns:a16="http://schemas.microsoft.com/office/drawing/2014/main" id="{B2ACCCB7-3974-4516-814F-3F77E08726F7}"/>
              </a:ext>
            </a:extLst>
          </p:cNvPr>
          <p:cNvSpPr>
            <a:spLocks noGrp="1"/>
          </p:cNvSpPr>
          <p:nvPr>
            <p:ph idx="1"/>
          </p:nvPr>
        </p:nvSpPr>
        <p:spPr/>
        <p:txBody>
          <a:bodyPr>
            <a:normAutofit fontScale="55000" lnSpcReduction="20000"/>
          </a:bodyPr>
          <a:lstStyle/>
          <a:p>
            <a:r>
              <a:rPr lang="en-US" dirty="0"/>
              <a:t>Graphs and charts communicate information visually. They can show patterns, help scientists identify correlations, and get the point of the experiment across quickly.</a:t>
            </a:r>
          </a:p>
          <a:p>
            <a:r>
              <a:rPr lang="en-US" dirty="0"/>
              <a:t>The </a:t>
            </a:r>
            <a:r>
              <a:rPr lang="en-US" b="1" dirty="0"/>
              <a:t>independent variable</a:t>
            </a:r>
            <a:r>
              <a:rPr lang="en-US" dirty="0"/>
              <a:t> is plotted on the </a:t>
            </a:r>
            <a:r>
              <a:rPr lang="en-US" b="1" dirty="0"/>
              <a:t>x-axis</a:t>
            </a:r>
            <a:endParaRPr lang="en-US" dirty="0"/>
          </a:p>
          <a:p>
            <a:r>
              <a:rPr lang="en-US" dirty="0"/>
              <a:t>The </a:t>
            </a:r>
            <a:r>
              <a:rPr lang="en-US" b="1" dirty="0"/>
              <a:t>dependent variable</a:t>
            </a:r>
            <a:r>
              <a:rPr lang="en-US" dirty="0"/>
              <a:t> is plotted on the </a:t>
            </a:r>
            <a:r>
              <a:rPr lang="en-US" b="1" dirty="0"/>
              <a:t>y-axis</a:t>
            </a:r>
            <a:r>
              <a:rPr lang="en-US" dirty="0"/>
              <a:t>.</a:t>
            </a:r>
          </a:p>
          <a:p>
            <a:r>
              <a:rPr lang="en-US" dirty="0"/>
              <a:t>The mnemonic </a:t>
            </a:r>
            <a:r>
              <a:rPr lang="en-US" b="1" dirty="0"/>
              <a:t>DRY MIX</a:t>
            </a:r>
            <a:r>
              <a:rPr lang="en-US" dirty="0"/>
              <a:t>, for “dependent, responding, y-axis” and “manipulated, independent, x-axis,” can help you remember this pattern.</a:t>
            </a:r>
          </a:p>
          <a:p>
            <a:r>
              <a:rPr lang="en-US" dirty="0"/>
              <a:t>Label both axes (independent variable on the X-axis and dependent variable on the   Y-axis)</a:t>
            </a:r>
          </a:p>
          <a:p>
            <a:r>
              <a:rPr lang="en-US" dirty="0"/>
              <a:t>Include units on both axes.  Enclose the unit in parentheses.</a:t>
            </a:r>
          </a:p>
          <a:p>
            <a:r>
              <a:rPr lang="en-US" dirty="0"/>
              <a:t>Provide a descriptive title.  Use the pattern, “The Effect of the </a:t>
            </a:r>
            <a:r>
              <a:rPr lang="en-US" i="1" dirty="0"/>
              <a:t>independent variable</a:t>
            </a:r>
            <a:r>
              <a:rPr lang="en-US" dirty="0"/>
              <a:t> on the </a:t>
            </a:r>
            <a:r>
              <a:rPr lang="en-US" i="1" dirty="0"/>
              <a:t>dependent variable</a:t>
            </a:r>
            <a:r>
              <a:rPr lang="en-US" dirty="0"/>
              <a:t>”.  For example if you were graphing the miracle-</a:t>
            </a:r>
            <a:r>
              <a:rPr lang="en-US" dirty="0" err="1"/>
              <a:t>gro</a:t>
            </a:r>
            <a:r>
              <a:rPr lang="en-US" dirty="0"/>
              <a:t> concentration against plant height.  The title of the graph might be “The Effect of Miracle-Gro Concentration on Plant Height”.</a:t>
            </a:r>
          </a:p>
          <a:p>
            <a:r>
              <a:rPr lang="en-US" dirty="0"/>
              <a:t>If the instruction is to plot rather than graph the data points, no line needs to be drawn.</a:t>
            </a:r>
          </a:p>
          <a:p>
            <a:r>
              <a:rPr lang="en-US" dirty="0"/>
              <a:t>If a line is drawn, do not extend the line beyond the last point plotted (unless asked to make a prediction) or connect the line from the origin (unless there is a time zero reading.) </a:t>
            </a:r>
          </a:p>
          <a:p>
            <a:r>
              <a:rPr lang="en-US" dirty="0"/>
              <a:t>If multiple lines are drawn on the same graph, label each line clearly.</a:t>
            </a:r>
          </a:p>
          <a:p>
            <a:r>
              <a:rPr lang="en-US" dirty="0"/>
              <a:t>Use a line of best fit when appropriate.</a:t>
            </a:r>
          </a:p>
          <a:p>
            <a:pPr marL="0" indent="0">
              <a:buNone/>
            </a:pPr>
            <a:endParaRPr lang="en-US" dirty="0"/>
          </a:p>
          <a:p>
            <a:endParaRPr lang="en-US" dirty="0"/>
          </a:p>
        </p:txBody>
      </p:sp>
    </p:spTree>
    <p:extLst>
      <p:ext uri="{BB962C8B-B14F-4D97-AF65-F5344CB8AC3E}">
        <p14:creationId xmlns:p14="http://schemas.microsoft.com/office/powerpoint/2010/main" val="2101243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58130</TotalTime>
  <Words>10673</Words>
  <Application>Microsoft Office PowerPoint</Application>
  <PresentationFormat>Widescreen</PresentationFormat>
  <Paragraphs>768</Paragraphs>
  <Slides>89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Arial Black</vt:lpstr>
      <vt:lpstr>Calibri</vt:lpstr>
      <vt:lpstr>Calibri Light</vt:lpstr>
      <vt:lpstr>Office Theme</vt:lpstr>
      <vt:lpstr>Unit 1—Statistics/Scientific Method/Biochemistry</vt:lpstr>
      <vt:lpstr>Miller—Urey Experiment--1953</vt:lpstr>
      <vt:lpstr>Scientific Method</vt:lpstr>
      <vt:lpstr>Scientific Method</vt:lpstr>
      <vt:lpstr>Scientific Method</vt:lpstr>
      <vt:lpstr>Scientific Method</vt:lpstr>
      <vt:lpstr>Scientific Method</vt:lpstr>
      <vt:lpstr>Scientific Method</vt:lpstr>
      <vt:lpstr>Graphing</vt:lpstr>
      <vt:lpstr>Graphing</vt:lpstr>
      <vt:lpstr>Free Response Section </vt:lpstr>
      <vt:lpstr>Tips for the Free Response Section</vt:lpstr>
      <vt:lpstr>Tips for the Free Response Section</vt:lpstr>
      <vt:lpstr>Tips for the Free Response Section</vt:lpstr>
      <vt:lpstr>Graphing Tips</vt:lpstr>
      <vt:lpstr>More Graphing Tips</vt:lpstr>
      <vt:lpstr>Graphs and Rate Practice</vt:lpstr>
      <vt:lpstr>Statistics Review</vt:lpstr>
      <vt:lpstr>Statistics Review</vt:lpstr>
      <vt:lpstr>Statistics Review</vt:lpstr>
      <vt:lpstr>Statistics Review</vt:lpstr>
      <vt:lpstr>Statistics Review</vt:lpstr>
      <vt:lpstr>Statistics Review</vt:lpstr>
      <vt:lpstr>Statistics Review</vt:lpstr>
      <vt:lpstr>Statistics Review</vt:lpstr>
      <vt:lpstr>Practice Problem Set 1</vt:lpstr>
      <vt:lpstr>Data Set A</vt:lpstr>
      <vt:lpstr>PowerPoint Presentation</vt:lpstr>
      <vt:lpstr>PowerPoint Presentation</vt:lpstr>
      <vt:lpstr>Graph and Error Bars for Practice Problem Set 1</vt:lpstr>
      <vt:lpstr>Practice Problem Set 1—Key Continued</vt:lpstr>
      <vt:lpstr>Statistics Question Set 2</vt:lpstr>
      <vt:lpstr>PowerPoint Presentation</vt:lpstr>
      <vt:lpstr>PowerPoint Presentation</vt:lpstr>
      <vt:lpstr>PowerPoint Presentation</vt:lpstr>
      <vt:lpstr>PowerPoint Presentation</vt:lpstr>
      <vt:lpstr>PowerPoint Presentation</vt:lpstr>
      <vt:lpstr>Chi Square Analysis</vt:lpstr>
      <vt:lpstr>Statistics Review</vt:lpstr>
      <vt:lpstr>Statistics Review</vt:lpstr>
      <vt:lpstr>Chi Square Formula and Critical Value Table</vt:lpstr>
      <vt:lpstr>Statistics Review</vt:lpstr>
      <vt:lpstr>Chi Square example problem 1</vt:lpstr>
      <vt:lpstr>PowerPoint Presentation</vt:lpstr>
      <vt:lpstr>PowerPoint Presentation</vt:lpstr>
      <vt:lpstr>Explanation for problem 1</vt:lpstr>
      <vt:lpstr>Chi Square example problem 2</vt:lpstr>
      <vt:lpstr>Chi Square example problem 2 continued</vt:lpstr>
      <vt:lpstr>PowerPoint Presentation</vt:lpstr>
      <vt:lpstr>Explanation for problem 2 </vt:lpstr>
      <vt:lpstr>PowerPoint Presentation</vt:lpstr>
      <vt:lpstr>PowerPoint Presentation</vt:lpstr>
      <vt:lpstr>PowerPoint Presentation</vt:lpstr>
      <vt:lpstr>Explanation for problem 2 continued</vt:lpstr>
      <vt:lpstr>Chi Square example problem 3</vt:lpstr>
      <vt:lpstr>PowerPoint Presentation</vt:lpstr>
      <vt:lpstr>PowerPoint Presentation</vt:lpstr>
      <vt:lpstr>Explanation for Problem 3</vt:lpstr>
      <vt:lpstr>Chemistry Basics</vt:lpstr>
      <vt:lpstr>Chemical Bonds</vt:lpstr>
      <vt:lpstr>Chemical Bonds</vt:lpstr>
      <vt:lpstr>The Water Molecule</vt:lpstr>
      <vt:lpstr>The Biologically Important Properties of Water</vt:lpstr>
      <vt:lpstr>Organic Chemistry</vt:lpstr>
      <vt:lpstr>Important Properties of Carbon</vt:lpstr>
      <vt:lpstr>Organic Molecule Structure</vt:lpstr>
      <vt:lpstr>Dehydration Synthesis and Hydrolysis Reactions</vt:lpstr>
      <vt:lpstr>Carbohydrates</vt:lpstr>
      <vt:lpstr>PowerPoint Presentation</vt:lpstr>
      <vt:lpstr>Lipids</vt:lpstr>
      <vt:lpstr>Lipids</vt:lpstr>
      <vt:lpstr>Lipids</vt:lpstr>
      <vt:lpstr>Lipids</vt:lpstr>
      <vt:lpstr>Proteins</vt:lpstr>
      <vt:lpstr>Proteins</vt:lpstr>
      <vt:lpstr>Proteins</vt:lpstr>
      <vt:lpstr>Directionality of Amino Acids/Polypeptides</vt:lpstr>
      <vt:lpstr>Levels of Protein Structure</vt:lpstr>
      <vt:lpstr>Types of Secondary Structures</vt:lpstr>
      <vt:lpstr>Levels of Protein Structure</vt:lpstr>
      <vt:lpstr>Levels of Protein Structure</vt:lpstr>
      <vt:lpstr>Denaturation</vt:lpstr>
      <vt:lpstr>Nucleic Acids</vt:lpstr>
      <vt:lpstr>Nucleic Acids</vt:lpstr>
      <vt:lpstr>Nucleic Acids</vt:lpstr>
      <vt:lpstr>Nucleic Acids</vt:lpstr>
      <vt:lpstr>Nucleic Acids</vt:lpstr>
      <vt:lpstr>Nucleic Acids</vt:lpstr>
      <vt:lpstr>Phosphorus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 Format and Test-Taking Suggestions</dc:title>
  <dc:creator>Matt Dean</dc:creator>
  <cp:lastModifiedBy>Matt Dean</cp:lastModifiedBy>
  <cp:revision>129</cp:revision>
  <dcterms:created xsi:type="dcterms:W3CDTF">2019-02-07T20:05:46Z</dcterms:created>
  <dcterms:modified xsi:type="dcterms:W3CDTF">2019-08-21T17:39:14Z</dcterms:modified>
</cp:coreProperties>
</file>