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4BC4E-5053-E54A-A388-F8D15DEA2D2F}" v="5" dt="2018-06-26T17:56:50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tney Tate" userId="5d53270d-92a6-4229-84b1-30eb3999f4d9" providerId="ADAL" clId="{1BB4BC4E-5053-E54A-A388-F8D15DEA2D2F}"/>
    <pc:docChg chg="custSel modSld">
      <pc:chgData name="Kortney Tate" userId="5d53270d-92a6-4229-84b1-30eb3999f4d9" providerId="ADAL" clId="{1BB4BC4E-5053-E54A-A388-F8D15DEA2D2F}" dt="2018-06-26T17:56:50.142" v="4" actId="1076"/>
      <pc:docMkLst>
        <pc:docMk/>
      </pc:docMkLst>
      <pc:sldChg chg="addSp delSp modSp">
        <pc:chgData name="Kortney Tate" userId="5d53270d-92a6-4229-84b1-30eb3999f4d9" providerId="ADAL" clId="{1BB4BC4E-5053-E54A-A388-F8D15DEA2D2F}" dt="2018-06-26T17:56:50.142" v="4" actId="1076"/>
        <pc:sldMkLst>
          <pc:docMk/>
          <pc:sldMk cId="428675895" sldId="260"/>
        </pc:sldMkLst>
        <pc:picChg chg="add mod">
          <ac:chgData name="Kortney Tate" userId="5d53270d-92a6-4229-84b1-30eb3999f4d9" providerId="ADAL" clId="{1BB4BC4E-5053-E54A-A388-F8D15DEA2D2F}" dt="2018-06-26T17:56:50.142" v="4" actId="1076"/>
          <ac:picMkLst>
            <pc:docMk/>
            <pc:sldMk cId="428675895" sldId="260"/>
            <ac:picMk id="3" creationId="{04BCE447-EEA9-E843-8438-99F42404351C}"/>
          </ac:picMkLst>
        </pc:picChg>
        <pc:picChg chg="del">
          <ac:chgData name="Kortney Tate" userId="5d53270d-92a6-4229-84b1-30eb3999f4d9" providerId="ADAL" clId="{1BB4BC4E-5053-E54A-A388-F8D15DEA2D2F}" dt="2018-06-26T17:56:44.110" v="2" actId="478"/>
          <ac:picMkLst>
            <pc:docMk/>
            <pc:sldMk cId="428675895" sldId="260"/>
            <ac:picMk id="4098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0A9712-3494-4E45-B773-4B1E7D17A9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CAD08-CE14-49AC-B5F2-B986109B6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48C9A-D181-4F1D-A402-C89F0CE896BF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E6BD7-6152-4C9C-AA5F-B2B0882877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8EFE2-DC8C-4EEA-9AD9-63953B9CF6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E22E7-9987-432E-A059-2CC1B4CC1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1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08387-E6CE-674E-919A-B18D87B984EE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1092F-B8F7-994B-B611-16213AEA7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3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1092F-B8F7-994B-B611-16213AEA78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8F501A-5C6C-794E-97C9-0AED8742942D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FECE-42DC-4A46-9179-6B52FD9D68CD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FAFA-F95B-2847-851D-2CB0401C9E90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89F-05C6-F34D-B135-29D096B97432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361BE7D-1FB6-8C4C-A853-57A2FF659750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2F4F-D120-B04B-B055-7A68BB76912B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DCC6-51E3-2244-B39F-FB8968DBF4D9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75-A9CE-DF4C-959C-A1FC07C307F9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F987-F8A8-3F40-A547-16CC04469AE2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3B8F483-EB84-B14D-B643-2AFA611057FC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65264E1-D696-E54A-A572-50A5FD72B867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22BCFFC-B3C6-974C-A9AC-A8C2CDD34DE4}" type="datetime1">
              <a:rPr lang="en-US" smtClean="0"/>
              <a:t>7/2/18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627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Legislative 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7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81101"/>
            <a:ext cx="10452593" cy="5676900"/>
          </a:xfrm>
        </p:spPr>
        <p:txBody>
          <a:bodyPr>
            <a:normAutofit/>
          </a:bodyPr>
          <a:lstStyle/>
          <a:p>
            <a:r>
              <a:rPr lang="en-US" sz="3200" dirty="0"/>
              <a:t>Constitution has 3 rules for Congress</a:t>
            </a:r>
          </a:p>
          <a:p>
            <a:pPr lvl="1"/>
            <a:r>
              <a:rPr lang="en-US" sz="2800" dirty="0"/>
              <a:t>The HOR must select a presiding officer</a:t>
            </a:r>
          </a:p>
          <a:p>
            <a:pPr lvl="1"/>
            <a:r>
              <a:rPr lang="en-US" sz="2800" dirty="0"/>
              <a:t>VP of the U.S. is president of the Senate</a:t>
            </a:r>
          </a:p>
          <a:p>
            <a:pPr lvl="1"/>
            <a:r>
              <a:rPr lang="en-US" sz="2800" dirty="0"/>
              <a:t>Selection of a senator to preside in the VP’s absence</a:t>
            </a:r>
          </a:p>
          <a:p>
            <a:r>
              <a:rPr lang="en-US" sz="3200" dirty="0"/>
              <a:t>After the first day of each term, Republican and Democratic members in each house gather in caucuses.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3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1361" y="201881"/>
            <a:ext cx="8130639" cy="6556728"/>
          </a:xfrm>
        </p:spPr>
        <p:txBody>
          <a:bodyPr>
            <a:noAutofit/>
          </a:bodyPr>
          <a:lstStyle/>
          <a:p>
            <a:r>
              <a:rPr lang="en-US" sz="3200" dirty="0"/>
              <a:t>Majority party is the party with the most members.</a:t>
            </a:r>
          </a:p>
          <a:p>
            <a:r>
              <a:rPr lang="en-US" sz="3200" dirty="0"/>
              <a:t>The VP doesn’t preside over daily meetings.</a:t>
            </a:r>
          </a:p>
          <a:p>
            <a:pPr lvl="1"/>
            <a:r>
              <a:rPr lang="en-US" sz="2800" dirty="0"/>
              <a:t>Majority party elects president pro tempore</a:t>
            </a:r>
          </a:p>
          <a:p>
            <a:r>
              <a:rPr lang="en-US" sz="3200" dirty="0"/>
              <a:t>The whip assists the party’s leader by counting votes and ensuring the party’s members are present for a vote.  </a:t>
            </a:r>
          </a:p>
          <a:p>
            <a:r>
              <a:rPr lang="en-US" sz="3200" dirty="0"/>
              <a:t>The Speaker of the House is always a member of the majority party.</a:t>
            </a:r>
          </a:p>
          <a:p>
            <a:r>
              <a:rPr lang="en-US" sz="3200" dirty="0"/>
              <a:t>Committees and subcommittees view bills before they go to the floor.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11</a:t>
            </a:fld>
            <a:endParaRPr lang="en-US" dirty="0"/>
          </a:p>
        </p:txBody>
      </p:sp>
      <p:pic>
        <p:nvPicPr>
          <p:cNvPr id="9218" name="Picture 2" descr="http://www.speaker.gov/sites/speaker.house.gov/files/files/2015/10-29-15%20at%2010-56-4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4" y="1052028"/>
            <a:ext cx="3594458" cy="47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9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0"/>
            <a:ext cx="8770571" cy="759252"/>
          </a:xfrm>
        </p:spPr>
        <p:txBody>
          <a:bodyPr>
            <a:normAutofit fontScale="90000"/>
          </a:bodyPr>
          <a:lstStyle/>
          <a:p>
            <a:r>
              <a:rPr lang="en-US" dirty="0"/>
              <a:t>Congressional Powers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88" y="979756"/>
            <a:ext cx="7557870" cy="5741719"/>
          </a:xfrm>
        </p:spPr>
        <p:txBody>
          <a:bodyPr>
            <a:noAutofit/>
          </a:bodyPr>
          <a:lstStyle/>
          <a:p>
            <a:r>
              <a:rPr lang="en-US" sz="3200" dirty="0"/>
              <a:t>Article I, Section 8, of the Constitution lists delegated powers of Congress</a:t>
            </a:r>
          </a:p>
          <a:p>
            <a:pPr lvl="1"/>
            <a:r>
              <a:rPr lang="en-US" sz="2800" dirty="0"/>
              <a:t>Financing Gov’t (tax, borrow, print)</a:t>
            </a:r>
          </a:p>
          <a:p>
            <a:pPr lvl="1"/>
            <a:r>
              <a:rPr lang="en-US" sz="2800" dirty="0"/>
              <a:t>Regulating and encouraging American trade and industry</a:t>
            </a:r>
          </a:p>
          <a:p>
            <a:pPr lvl="1"/>
            <a:r>
              <a:rPr lang="en-US" sz="2800" dirty="0"/>
              <a:t>Defending the country</a:t>
            </a:r>
          </a:p>
          <a:p>
            <a:pPr lvl="1"/>
            <a:r>
              <a:rPr lang="en-US" sz="2800" dirty="0"/>
              <a:t>Creating lower courts</a:t>
            </a:r>
          </a:p>
          <a:p>
            <a:pPr lvl="1"/>
            <a:r>
              <a:rPr lang="en-US" sz="2800" dirty="0"/>
              <a:t>Providing for growth (immigration, govern the country’s territories, new states)</a:t>
            </a:r>
          </a:p>
          <a:p>
            <a:pPr lvl="1"/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42" name="Picture 2" descr="http://435729.medialib.glogster.com/thumbnails/366d8a80b0d7347958807ed3742c8bb3c4c9a56c1d9a9e7ce628e7111a22c893/congressional-powers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58" y="1348568"/>
            <a:ext cx="3712710" cy="46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96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33700" y="285008"/>
            <a:ext cx="8770571" cy="6472052"/>
          </a:xfrm>
        </p:spPr>
        <p:txBody>
          <a:bodyPr>
            <a:noAutofit/>
          </a:bodyPr>
          <a:lstStyle/>
          <a:p>
            <a:r>
              <a:rPr lang="en-US" sz="4000" dirty="0"/>
              <a:t>Implied Powers</a:t>
            </a:r>
          </a:p>
          <a:p>
            <a:pPr lvl="1"/>
            <a:r>
              <a:rPr lang="en-US" sz="3600" dirty="0"/>
              <a:t>“to make all laws which shall be necessary and proper”</a:t>
            </a:r>
          </a:p>
          <a:p>
            <a:pPr lvl="1"/>
            <a:r>
              <a:rPr lang="en-US" sz="3600" dirty="0"/>
              <a:t>Congress established national military academies</a:t>
            </a:r>
          </a:p>
          <a:p>
            <a:r>
              <a:rPr lang="en-US" sz="4000" dirty="0"/>
              <a:t>Necessary and proper clause allows Congress to stretch delegated powers </a:t>
            </a:r>
          </a:p>
          <a:p>
            <a:pPr lvl="1"/>
            <a:r>
              <a:rPr lang="en-US" sz="3600" dirty="0"/>
              <a:t>Known as the elastic clause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9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"/>
            <a:ext cx="11010405" cy="6858000"/>
          </a:xfrm>
        </p:spPr>
        <p:txBody>
          <a:bodyPr>
            <a:noAutofit/>
          </a:bodyPr>
          <a:lstStyle/>
          <a:p>
            <a:r>
              <a:rPr lang="en-US" sz="3600" dirty="0"/>
              <a:t>Congress can impeach federal officials.</a:t>
            </a:r>
          </a:p>
          <a:p>
            <a:pPr lvl="1"/>
            <a:r>
              <a:rPr lang="en-US" sz="3200" dirty="0"/>
              <a:t>Charges are drawn up by the HOR</a:t>
            </a:r>
          </a:p>
          <a:p>
            <a:pPr lvl="1"/>
            <a:r>
              <a:rPr lang="en-US" sz="3200" dirty="0"/>
              <a:t>If majority vote in favor of the charges the official is impeached, or formally accused.</a:t>
            </a:r>
          </a:p>
          <a:p>
            <a:pPr lvl="1"/>
            <a:r>
              <a:rPr lang="en-US" sz="3200" dirty="0"/>
              <a:t>The official will be put on trial by the Senate</a:t>
            </a:r>
          </a:p>
          <a:p>
            <a:pPr lvl="1"/>
            <a:r>
              <a:rPr lang="en-US" sz="3200" dirty="0"/>
              <a:t>The VP usually acts like the judge unless it is the President, then the Supreme Court Justice presides.</a:t>
            </a:r>
          </a:p>
          <a:p>
            <a:r>
              <a:rPr lang="en-US" sz="3600" dirty="0"/>
              <a:t>Andrew Johnson and Bill Clinton have been impeached but not removed.</a:t>
            </a:r>
          </a:p>
          <a:p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8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Powers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6904" y="1068779"/>
            <a:ext cx="10968001" cy="5789222"/>
          </a:xfrm>
        </p:spPr>
        <p:txBody>
          <a:bodyPr>
            <a:noAutofit/>
          </a:bodyPr>
          <a:lstStyle/>
          <a:p>
            <a:r>
              <a:rPr lang="en-US" sz="3200" dirty="0"/>
              <a:t>HOR must start all bills for raising revenue.</a:t>
            </a:r>
          </a:p>
          <a:p>
            <a:r>
              <a:rPr lang="en-US" sz="3200" dirty="0"/>
              <a:t>HOR must impeach public officials</a:t>
            </a:r>
          </a:p>
          <a:p>
            <a:r>
              <a:rPr lang="en-US" sz="3200" dirty="0"/>
              <a:t>HOR selects president if no candidate receives enough electoral votes</a:t>
            </a:r>
          </a:p>
          <a:p>
            <a:r>
              <a:rPr lang="en-US" sz="3200" dirty="0"/>
              <a:t>Senate holds impeachment trials</a:t>
            </a:r>
          </a:p>
          <a:p>
            <a:r>
              <a:rPr lang="en-US" sz="3200" dirty="0"/>
              <a:t>Senate selects VP if not enough electoral votes</a:t>
            </a:r>
          </a:p>
          <a:p>
            <a:r>
              <a:rPr lang="en-US" sz="3200" dirty="0"/>
              <a:t>Senate must approve treaties by two-thirds vote</a:t>
            </a:r>
          </a:p>
          <a:p>
            <a:r>
              <a:rPr lang="en-US" sz="3200" dirty="0"/>
              <a:t>Senate must approve high officials</a:t>
            </a:r>
          </a:p>
          <a:p>
            <a:r>
              <a:rPr lang="en-US" sz="3200" dirty="0"/>
              <a:t>The Tenth Amendment reserves powers for the states.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72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675" y="0"/>
            <a:ext cx="10178322" cy="674519"/>
          </a:xfrm>
        </p:spPr>
        <p:txBody>
          <a:bodyPr>
            <a:normAutofit fontScale="90000"/>
          </a:bodyPr>
          <a:lstStyle/>
          <a:p>
            <a:r>
              <a:rPr lang="en-US" dirty="0"/>
              <a:t>How a Bill Begins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8999" y="498765"/>
            <a:ext cx="11196983" cy="6206836"/>
          </a:xfrm>
        </p:spPr>
        <p:txBody>
          <a:bodyPr>
            <a:noAutofit/>
          </a:bodyPr>
          <a:lstStyle/>
          <a:p>
            <a:r>
              <a:rPr lang="en-US" sz="3200" dirty="0"/>
              <a:t>A bill is a proposed law</a:t>
            </a:r>
          </a:p>
          <a:p>
            <a:r>
              <a:rPr lang="en-US" sz="3200" dirty="0"/>
              <a:t>A bill can be introduced in either house</a:t>
            </a:r>
          </a:p>
          <a:p>
            <a:pPr lvl="1"/>
            <a:r>
              <a:rPr lang="en-US" sz="2800" dirty="0"/>
              <a:t>Appropriation bill must begin in HOR</a:t>
            </a:r>
          </a:p>
          <a:p>
            <a:r>
              <a:rPr lang="en-US" sz="3200" dirty="0"/>
              <a:t>Both houses must pass the bill</a:t>
            </a:r>
          </a:p>
          <a:p>
            <a:r>
              <a:rPr lang="en-US" sz="3200" dirty="0"/>
              <a:t>President signs bill after its passed and it becomes a law (AKA: act)</a:t>
            </a:r>
          </a:p>
          <a:p>
            <a:r>
              <a:rPr lang="en-US" sz="3200" dirty="0"/>
              <a:t>If a large number of constituents requests a law the Congress member usually listens.</a:t>
            </a:r>
          </a:p>
          <a:p>
            <a:r>
              <a:rPr lang="en-US" sz="3200" dirty="0"/>
              <a:t>In the State of the Union, given at the beginning of a session, the President recommends laws they feel would improve the country.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5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Consideration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63600" y="1327597"/>
            <a:ext cx="11182626" cy="5351499"/>
          </a:xfrm>
        </p:spPr>
        <p:txBody>
          <a:bodyPr>
            <a:noAutofit/>
          </a:bodyPr>
          <a:lstStyle/>
          <a:p>
            <a:r>
              <a:rPr lang="en-US" sz="3000" dirty="0"/>
              <a:t>Once a bill is introduced it is given a number</a:t>
            </a:r>
          </a:p>
          <a:p>
            <a:pPr lvl="1"/>
            <a:r>
              <a:rPr lang="en-US" sz="3000" dirty="0"/>
              <a:t>HR1215 or S350</a:t>
            </a:r>
          </a:p>
          <a:p>
            <a:r>
              <a:rPr lang="en-US" sz="3000" dirty="0"/>
              <a:t>Bills are printed on the </a:t>
            </a:r>
            <a:r>
              <a:rPr lang="en-US" sz="3000" i="1" dirty="0"/>
              <a:t>Congressional Record</a:t>
            </a:r>
            <a:r>
              <a:rPr lang="en-US" sz="3000" dirty="0"/>
              <a:t> after they are introduced.</a:t>
            </a:r>
          </a:p>
          <a:p>
            <a:r>
              <a:rPr lang="en-US" sz="3000" dirty="0"/>
              <a:t>Bill goes to a permanent congressional committee, standing committee</a:t>
            </a:r>
          </a:p>
          <a:p>
            <a:r>
              <a:rPr lang="en-US" sz="3000" dirty="0"/>
              <a:t>A bill can be set aside in committee and never return to the floor</a:t>
            </a:r>
          </a:p>
          <a:p>
            <a:r>
              <a:rPr lang="en-US" sz="3000" dirty="0"/>
              <a:t>Committee calls witnesses to testify for and against the bill</a:t>
            </a:r>
          </a:p>
          <a:p>
            <a:r>
              <a:rPr lang="en-US" sz="3000" dirty="0"/>
              <a:t>The committee can pass the bill without changes, make changes and pass the bill, or vote to kill the bill.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9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 descr="https://upload.wikimedia.org/wikipedia/commons/a/aa/Visualization-of-How-a-Bill-Becomes-a-Law_Mike-WI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6" y="771805"/>
            <a:ext cx="11337234" cy="56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96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in the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151" y="1045030"/>
            <a:ext cx="10847449" cy="5812970"/>
          </a:xfrm>
        </p:spPr>
        <p:txBody>
          <a:bodyPr>
            <a:noAutofit/>
          </a:bodyPr>
          <a:lstStyle/>
          <a:p>
            <a:r>
              <a:rPr lang="en-US" sz="3200" dirty="0"/>
              <a:t>In the HOR, if the committee recommends a bill it is put on the agenda.</a:t>
            </a:r>
          </a:p>
          <a:p>
            <a:r>
              <a:rPr lang="en-US" sz="3200" dirty="0"/>
              <a:t>The Speaker decides what order the bill are heard.</a:t>
            </a:r>
          </a:p>
          <a:p>
            <a:r>
              <a:rPr lang="en-US" sz="3200" dirty="0"/>
              <a:t>The House debates the bill</a:t>
            </a:r>
          </a:p>
          <a:p>
            <a:pPr lvl="1"/>
            <a:r>
              <a:rPr lang="en-US" sz="2800" dirty="0"/>
              <a:t>The House Rules Committee decides how much time will be given to debate a bill</a:t>
            </a:r>
          </a:p>
          <a:p>
            <a:r>
              <a:rPr lang="en-US" sz="3200" dirty="0"/>
              <a:t>A quorum, or majority of the members, must be present to vote on a bill</a:t>
            </a:r>
          </a:p>
          <a:p>
            <a:r>
              <a:rPr lang="en-US" sz="3200" dirty="0"/>
              <a:t>Majority needed to pass a bill</a:t>
            </a:r>
          </a:p>
          <a:p>
            <a:r>
              <a:rPr lang="en-US" sz="3200" dirty="0"/>
              <a:t>Roll call vote is taken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5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Houses of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498600"/>
            <a:ext cx="4800600" cy="4406900"/>
          </a:xfrm>
        </p:spPr>
        <p:txBody>
          <a:bodyPr>
            <a:normAutofit/>
          </a:bodyPr>
          <a:lstStyle/>
          <a:p>
            <a:r>
              <a:rPr lang="en-US" sz="3200" dirty="0"/>
              <a:t>Bicameral legislature</a:t>
            </a:r>
          </a:p>
          <a:p>
            <a:pPr lvl="1"/>
            <a:r>
              <a:rPr lang="en-US" sz="2800" dirty="0"/>
              <a:t>Senate – Every state has 2 representatives</a:t>
            </a:r>
          </a:p>
          <a:p>
            <a:pPr lvl="1"/>
            <a:r>
              <a:rPr lang="en-US" sz="2800" dirty="0"/>
              <a:t>HOR – Based on state population</a:t>
            </a:r>
          </a:p>
          <a:p>
            <a:r>
              <a:rPr lang="en-US" sz="3200" dirty="0"/>
              <a:t>Each house checks the actions of the other.</a:t>
            </a:r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https://mihalakas.files.wordpress.com/2011/08/us-federalis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43" y="1409700"/>
            <a:ext cx="4863548" cy="45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764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in the Senate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1400" y="1130301"/>
            <a:ext cx="10642600" cy="5727700"/>
          </a:xfrm>
        </p:spPr>
        <p:txBody>
          <a:bodyPr>
            <a:noAutofit/>
          </a:bodyPr>
          <a:lstStyle/>
          <a:p>
            <a:r>
              <a:rPr lang="en-US" sz="3200" dirty="0"/>
              <a:t>Bills are read and sent to committee</a:t>
            </a:r>
          </a:p>
          <a:p>
            <a:r>
              <a:rPr lang="en-US" sz="3200" dirty="0"/>
              <a:t>After committee hearings the bill is sent back to the Senate for a vote</a:t>
            </a:r>
          </a:p>
          <a:p>
            <a:r>
              <a:rPr lang="en-US" sz="3200" dirty="0"/>
              <a:t>Senators are not limited in their debate of a bill</a:t>
            </a:r>
          </a:p>
          <a:p>
            <a:r>
              <a:rPr lang="en-US" sz="3200" dirty="0"/>
              <a:t>Some senators may use a filibuster, or “talk the bill to death,” to prevent a vote</a:t>
            </a:r>
          </a:p>
          <a:p>
            <a:r>
              <a:rPr lang="en-US" sz="3200" dirty="0"/>
              <a:t>Cloture, or ending a debate in the Senate, takes a three-fifths of the full Senate.</a:t>
            </a:r>
          </a:p>
          <a:p>
            <a:r>
              <a:rPr lang="en-US" sz="3200" dirty="0"/>
              <a:t>Once the bill passes the House and Senate in identical form it goes to the President.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1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and the President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79501"/>
            <a:ext cx="10713671" cy="5778500"/>
          </a:xfrm>
        </p:spPr>
        <p:txBody>
          <a:bodyPr>
            <a:normAutofit/>
          </a:bodyPr>
          <a:lstStyle/>
          <a:p>
            <a:r>
              <a:rPr lang="en-US" sz="3600" dirty="0"/>
              <a:t>President can take 3 possible actions</a:t>
            </a:r>
          </a:p>
          <a:p>
            <a:pPr lvl="1"/>
            <a:r>
              <a:rPr lang="en-US" sz="3200" dirty="0"/>
              <a:t>Sign the bill and it goes into law</a:t>
            </a:r>
          </a:p>
          <a:p>
            <a:pPr lvl="1"/>
            <a:r>
              <a:rPr lang="en-US" sz="3200" dirty="0"/>
              <a:t>Veto - Refuse to sign the bill and it is sent back to Congress to revise</a:t>
            </a:r>
          </a:p>
          <a:p>
            <a:pPr lvl="1"/>
            <a:r>
              <a:rPr lang="en-US" sz="3200" dirty="0"/>
              <a:t>Pocket veto – keep the bill for 10 days without signing or vetoing. If Congress is in session it becomes a law.  If Congress is not in session the bill is killed (not used often)</a:t>
            </a:r>
          </a:p>
          <a:p>
            <a:r>
              <a:rPr lang="en-US" sz="3600" dirty="0"/>
              <a:t>Congress can pass a bill over Presidential veto but need a two-thirds vote in both houses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Representatives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52731" y="1193800"/>
            <a:ext cx="7739270" cy="5485297"/>
          </a:xfrm>
        </p:spPr>
        <p:txBody>
          <a:bodyPr>
            <a:noAutofit/>
          </a:bodyPr>
          <a:lstStyle/>
          <a:p>
            <a:r>
              <a:rPr lang="en-US" sz="2800" dirty="0"/>
              <a:t>Number of representatives is based on the state’s population.</a:t>
            </a:r>
          </a:p>
          <a:p>
            <a:r>
              <a:rPr lang="en-US" sz="2800" dirty="0"/>
              <a:t>435 members in the House</a:t>
            </a:r>
          </a:p>
          <a:p>
            <a:r>
              <a:rPr lang="en-US" sz="2800" dirty="0"/>
              <a:t>Every ten years after the census seats of the House are apportioned.</a:t>
            </a:r>
          </a:p>
          <a:p>
            <a:r>
              <a:rPr lang="en-US" sz="2800" dirty="0"/>
              <a:t>Voters elect representatives based on their congressional district.</a:t>
            </a:r>
          </a:p>
          <a:p>
            <a:pPr lvl="1"/>
            <a:r>
              <a:rPr lang="en-US" sz="2400" dirty="0"/>
              <a:t>State legislature is responsible for dividing the state into districts</a:t>
            </a:r>
          </a:p>
          <a:p>
            <a:r>
              <a:rPr lang="en-US" sz="2800" dirty="0"/>
              <a:t>Gerrymandering is the practice of drawing district lines to favor a party.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 descr="http://www.outsidethebeltway.com/wp-content/uploads/2014/11/House-of-Representatives-113th-Cong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2" y="1295400"/>
            <a:ext cx="4297539" cy="52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60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469901"/>
            <a:ext cx="6167119" cy="6251574"/>
          </a:xfrm>
        </p:spPr>
        <p:txBody>
          <a:bodyPr>
            <a:noAutofit/>
          </a:bodyPr>
          <a:lstStyle/>
          <a:p>
            <a:r>
              <a:rPr lang="en-US" sz="3200" dirty="0"/>
              <a:t>Elections for the House of Representatives are held in November of even-numbered years.</a:t>
            </a:r>
          </a:p>
          <a:p>
            <a:r>
              <a:rPr lang="en-US" sz="3200" dirty="0"/>
              <a:t>Representatives serve two-year terms.</a:t>
            </a:r>
          </a:p>
          <a:p>
            <a:r>
              <a:rPr lang="en-US" sz="3200" dirty="0"/>
              <a:t>If a Representative dies or resigns before the end of the term the governor calls a special election to fill the vacancy.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4</a:t>
            </a:fld>
            <a:endParaRPr lang="en-US" dirty="0"/>
          </a:p>
        </p:txBody>
      </p:sp>
      <p:pic>
        <p:nvPicPr>
          <p:cNvPr id="3074" name="Picture 2" descr="http://www.wrhammons.com/Image/alabama-congressional-distric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85" y="469901"/>
            <a:ext cx="4608029" cy="57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72200" y="1531729"/>
            <a:ext cx="5927035" cy="5035551"/>
          </a:xfrm>
        </p:spPr>
        <p:txBody>
          <a:bodyPr>
            <a:noAutofit/>
          </a:bodyPr>
          <a:lstStyle/>
          <a:p>
            <a:r>
              <a:rPr lang="en-US" sz="2800" dirty="0"/>
              <a:t>Every state has two senators regardless of size.</a:t>
            </a:r>
          </a:p>
          <a:p>
            <a:r>
              <a:rPr lang="en-US" sz="2800" dirty="0"/>
              <a:t>Elections for senators are held in November of even numbered years</a:t>
            </a:r>
          </a:p>
          <a:p>
            <a:r>
              <a:rPr lang="en-US" sz="2800" dirty="0"/>
              <a:t>Senators hold six-year terms.</a:t>
            </a:r>
          </a:p>
          <a:p>
            <a:r>
              <a:rPr lang="en-US" sz="2800" dirty="0"/>
              <a:t>Only one-third of the Senate’s membership are up for election every two years.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CE447-EEA9-E843-8438-99F42404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1" y="1678487"/>
            <a:ext cx="5899759" cy="38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 of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82701"/>
            <a:ext cx="10452593" cy="5462656"/>
          </a:xfrm>
        </p:spPr>
        <p:txBody>
          <a:bodyPr>
            <a:normAutofit/>
          </a:bodyPr>
          <a:lstStyle/>
          <a:p>
            <a:r>
              <a:rPr lang="en-US" sz="3200" dirty="0"/>
              <a:t>Qualifications for Representatives</a:t>
            </a:r>
          </a:p>
          <a:p>
            <a:pPr lvl="1"/>
            <a:r>
              <a:rPr lang="en-US" sz="2800" dirty="0"/>
              <a:t>At least 25</a:t>
            </a:r>
          </a:p>
          <a:p>
            <a:pPr lvl="1"/>
            <a:r>
              <a:rPr lang="en-US" sz="2800" dirty="0"/>
              <a:t>Citizen of the U.S. for seven years</a:t>
            </a:r>
          </a:p>
          <a:p>
            <a:pPr lvl="1"/>
            <a:r>
              <a:rPr lang="en-US" sz="2800" dirty="0"/>
              <a:t>Legal resident of your state</a:t>
            </a:r>
          </a:p>
          <a:p>
            <a:r>
              <a:rPr lang="en-US" sz="3200" dirty="0"/>
              <a:t>Qualifications for Senators</a:t>
            </a:r>
          </a:p>
          <a:p>
            <a:pPr lvl="1"/>
            <a:r>
              <a:rPr lang="en-US" sz="2800" dirty="0"/>
              <a:t>At least 30</a:t>
            </a:r>
          </a:p>
          <a:p>
            <a:pPr lvl="1"/>
            <a:r>
              <a:rPr lang="en-US" sz="2800" dirty="0"/>
              <a:t>Citizen of the U.S. for nine years</a:t>
            </a:r>
          </a:p>
          <a:p>
            <a:pPr lvl="1"/>
            <a:r>
              <a:rPr lang="en-US" sz="2800" dirty="0"/>
              <a:t>Legal resident of your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5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11913" y="0"/>
            <a:ext cx="6880087" cy="6858000"/>
          </a:xfrm>
        </p:spPr>
        <p:txBody>
          <a:bodyPr>
            <a:noAutofit/>
          </a:bodyPr>
          <a:lstStyle/>
          <a:p>
            <a:r>
              <a:rPr lang="en-US" sz="3200" dirty="0"/>
              <a:t>As of January 2006, each member of Congress receives a yearly salary of </a:t>
            </a:r>
            <a:r>
              <a:rPr lang="en-US" sz="3200"/>
              <a:t>$165,200 &amp; free travel to their home state</a:t>
            </a:r>
            <a:endParaRPr lang="en-US" sz="3200" dirty="0"/>
          </a:p>
          <a:p>
            <a:r>
              <a:rPr lang="en-US" sz="3200" dirty="0"/>
              <a:t>Members have offices in the Capitol building and receive an allowance to pay for staff members</a:t>
            </a:r>
          </a:p>
          <a:p>
            <a:r>
              <a:rPr lang="en-US" sz="3200" dirty="0"/>
              <a:t>Members of Congress have immunity</a:t>
            </a:r>
          </a:p>
          <a:p>
            <a:r>
              <a:rPr lang="en-US" sz="3200" dirty="0"/>
              <a:t>Congress can refuse to seat a member</a:t>
            </a:r>
          </a:p>
          <a:p>
            <a:pPr lvl="1"/>
            <a:r>
              <a:rPr lang="en-US" sz="2800" dirty="0"/>
              <a:t>Reviewed by the Supreme Court</a:t>
            </a:r>
          </a:p>
          <a:p>
            <a:r>
              <a:rPr lang="en-US" sz="3200" dirty="0"/>
              <a:t>Congress has a code of conduct for its members.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7</a:t>
            </a:fld>
            <a:endParaRPr lang="en-US" dirty="0"/>
          </a:p>
        </p:txBody>
      </p:sp>
      <p:pic>
        <p:nvPicPr>
          <p:cNvPr id="5122" name="Picture 2" descr="http://www.aipac.org/-/media/website/news-images/2014/07/congress.jpg?h=424&amp;w=754&amp;as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9" y="627063"/>
            <a:ext cx="5052914" cy="56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73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800101"/>
            <a:ext cx="7592945" cy="5759726"/>
          </a:xfrm>
        </p:spPr>
        <p:txBody>
          <a:bodyPr>
            <a:noAutofit/>
          </a:bodyPr>
          <a:lstStyle/>
          <a:p>
            <a:r>
              <a:rPr lang="en-US" sz="3600" dirty="0"/>
              <a:t>If a member violates the code of conduct</a:t>
            </a:r>
            <a:r>
              <a:rPr lang="is-IS" sz="3600" dirty="0"/>
              <a:t>…</a:t>
            </a:r>
          </a:p>
          <a:p>
            <a:pPr lvl="1"/>
            <a:r>
              <a:rPr lang="is-IS" sz="3200" dirty="0"/>
              <a:t>They can be expelled</a:t>
            </a:r>
          </a:p>
          <a:p>
            <a:pPr lvl="2"/>
            <a:r>
              <a:rPr lang="is-IS" sz="2800" dirty="0"/>
              <a:t>Last senator expelled was in 1862 – Jesse D. Bright for supporting the Confederacy</a:t>
            </a:r>
          </a:p>
          <a:p>
            <a:pPr lvl="2"/>
            <a:r>
              <a:rPr lang="is-IS" sz="2800" dirty="0"/>
              <a:t>Last representative expelled in 2002</a:t>
            </a:r>
          </a:p>
          <a:p>
            <a:pPr lvl="1"/>
            <a:r>
              <a:rPr lang="is-IS" sz="3200" dirty="0"/>
              <a:t>The could be censured</a:t>
            </a:r>
          </a:p>
          <a:p>
            <a:pPr lvl="2"/>
            <a:r>
              <a:rPr lang="is-IS" sz="2800" dirty="0"/>
              <a:t>Senate has censured 9 members.  Last one in 1990</a:t>
            </a:r>
          </a:p>
          <a:p>
            <a:pPr lvl="2"/>
            <a:r>
              <a:rPr lang="is-IS" sz="2800" dirty="0"/>
              <a:t>House has censured 22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8</a:t>
            </a:fld>
            <a:endParaRPr lang="en-US" dirty="0"/>
          </a:p>
        </p:txBody>
      </p:sp>
      <p:pic>
        <p:nvPicPr>
          <p:cNvPr id="6146" name="Picture 2" descr="https://upload.wikimedia.org/wikipedia/commons/f/fa/Joseph_McCart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44" y="901976"/>
            <a:ext cx="3552825" cy="51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8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Sessions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51678" y="1092200"/>
            <a:ext cx="10847558" cy="5467627"/>
          </a:xfrm>
        </p:spPr>
        <p:txBody>
          <a:bodyPr>
            <a:noAutofit/>
          </a:bodyPr>
          <a:lstStyle/>
          <a:p>
            <a:r>
              <a:rPr lang="en-US" sz="2800" dirty="0"/>
              <a:t>The Twentieth Amendment sets Congress’ term to begin at noon on January 3 of every odd-numbered year.</a:t>
            </a:r>
          </a:p>
          <a:p>
            <a:r>
              <a:rPr lang="en-US" sz="2800" dirty="0"/>
              <a:t>First Congress in 1789</a:t>
            </a:r>
          </a:p>
          <a:p>
            <a:r>
              <a:rPr lang="en-US" sz="2800" dirty="0"/>
              <a:t>Congress from </a:t>
            </a:r>
            <a:r>
              <a:rPr lang="en-US" sz="2800"/>
              <a:t>2017-2019 is the 115</a:t>
            </a:r>
            <a:r>
              <a:rPr lang="en-US" sz="2800" baseline="30000"/>
              <a:t>th</a:t>
            </a:r>
            <a:r>
              <a:rPr lang="en-US" sz="2800"/>
              <a:t> </a:t>
            </a:r>
            <a:r>
              <a:rPr lang="en-US" sz="2800" dirty="0"/>
              <a:t>Congress</a:t>
            </a:r>
          </a:p>
          <a:p>
            <a:r>
              <a:rPr lang="en-US" sz="2800" dirty="0"/>
              <a:t>Congress must meet at least once each year</a:t>
            </a:r>
          </a:p>
          <a:p>
            <a:r>
              <a:rPr lang="en-US" sz="2800" dirty="0"/>
              <a:t>Congress is divided into two sessions</a:t>
            </a:r>
          </a:p>
          <a:p>
            <a:r>
              <a:rPr lang="en-US" sz="2800" dirty="0"/>
              <a:t>Usually begins January 3 and ends when Congress finishes its legislative work</a:t>
            </a:r>
          </a:p>
          <a:p>
            <a:r>
              <a:rPr lang="en-US" sz="2800" dirty="0"/>
              <a:t>President can call Congress back for a special session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560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7111</TotalTime>
  <Words>1203</Words>
  <Application>Microsoft Macintosh PowerPoint</Application>
  <PresentationFormat>Widescreen</PresentationFormat>
  <Paragraphs>150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Impact</vt:lpstr>
      <vt:lpstr>Badge</vt:lpstr>
      <vt:lpstr>The Legislative Branch</vt:lpstr>
      <vt:lpstr>The Houses of Congress</vt:lpstr>
      <vt:lpstr>House of Representatives</vt:lpstr>
      <vt:lpstr>PowerPoint Presentation</vt:lpstr>
      <vt:lpstr>The Senate</vt:lpstr>
      <vt:lpstr>Members of Congress</vt:lpstr>
      <vt:lpstr>PowerPoint Presentation</vt:lpstr>
      <vt:lpstr>PowerPoint Presentation</vt:lpstr>
      <vt:lpstr>Terms and Sessions</vt:lpstr>
      <vt:lpstr>Organization of Congress</vt:lpstr>
      <vt:lpstr>PowerPoint Presentation</vt:lpstr>
      <vt:lpstr>Congressional Powers</vt:lpstr>
      <vt:lpstr>PowerPoint Presentation</vt:lpstr>
      <vt:lpstr>PowerPoint Presentation</vt:lpstr>
      <vt:lpstr>Special Powers</vt:lpstr>
      <vt:lpstr>How a Bill Begins</vt:lpstr>
      <vt:lpstr>Bill Consideration</vt:lpstr>
      <vt:lpstr>PowerPoint Presentation</vt:lpstr>
      <vt:lpstr>Bills in the House</vt:lpstr>
      <vt:lpstr>Bills in the Senate</vt:lpstr>
      <vt:lpstr>Bills and the President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Legislative Branch</dc:title>
  <dc:creator>Kortney Tate</dc:creator>
  <cp:lastModifiedBy>Microsoft Office User</cp:lastModifiedBy>
  <cp:revision>37</cp:revision>
  <cp:lastPrinted>2017-09-26T14:29:09Z</cp:lastPrinted>
  <dcterms:created xsi:type="dcterms:W3CDTF">2016-06-27T02:18:19Z</dcterms:created>
  <dcterms:modified xsi:type="dcterms:W3CDTF">2018-07-02T16:18:10Z</dcterms:modified>
</cp:coreProperties>
</file>