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/>
    <p:restoredTop sz="94715"/>
  </p:normalViewPr>
  <p:slideViewPr>
    <p:cSldViewPr snapToGrid="0" snapToObjects="1">
      <p:cViewPr>
        <p:scale>
          <a:sx n="27" d="100"/>
          <a:sy n="27" d="100"/>
        </p:scale>
        <p:origin x="5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4F4B92A-CC29-4B4A-8140-E748C3071D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DBFC8E-C999-4570-A6B6-121E77BB8E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5231-2F08-4FA2-9B8C-5973209336D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B70DA3-C229-4091-AD9E-11F5C4CD8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9CB003-0C47-4957-9624-63F6546540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80A5-6C5B-4867-938E-EFD98014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8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8427C-C333-4AA2-9063-29235AB9AE69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888E-1771-4F49-893E-D8965DA34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94A-93AD-4E4A-9667-CE5CA913EB70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6B8D-4627-4470-A4AE-AD012AE1C6F4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046-D955-499F-B4E0-FDDA7936FA83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65CE-C0C5-4F87-8F7F-5433A8441C73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3B3A-7D7B-4F38-A5E2-9864DFAE7971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063C-6675-469C-8289-6FE228E229EB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315-ED5E-4E9E-B8E5-7E5E2581535D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71F-C1A2-4A6D-B281-12C4E962368C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EF7-D525-4CCD-9181-8661BB7620C9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4D7-EB2D-435A-8F09-B6D8194FB58D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0CCD03A-7D51-466D-877E-07447C206688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CFBE-BEC0-4C0D-9CB1-A25764A11050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Judicial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97" y="0"/>
            <a:ext cx="10282958" cy="6175170"/>
          </a:xfrm>
        </p:spPr>
        <p:txBody>
          <a:bodyPr>
            <a:normAutofit/>
          </a:bodyPr>
          <a:lstStyle/>
          <a:p>
            <a:r>
              <a:rPr lang="en-US" sz="4000" dirty="0"/>
              <a:t>Federal district judges are trial judges</a:t>
            </a:r>
          </a:p>
          <a:p>
            <a:r>
              <a:rPr lang="en-US" sz="4000" dirty="0"/>
              <a:t>Can conduct both civil and criminal cases with or without a jury.</a:t>
            </a:r>
          </a:p>
          <a:p>
            <a:r>
              <a:rPr lang="en-US" sz="4000" dirty="0"/>
              <a:t>Appointed for life (except for judges in territories) by the President and approved by the Senate.</a:t>
            </a:r>
          </a:p>
          <a:p>
            <a:r>
              <a:rPr lang="en-US" sz="4000" dirty="0"/>
              <a:t>Federal judges can be impeached.</a:t>
            </a:r>
          </a:p>
        </p:txBody>
      </p:sp>
    </p:spTree>
    <p:extLst>
      <p:ext uri="{BB962C8B-B14F-4D97-AF65-F5344CB8AC3E}">
        <p14:creationId xmlns:p14="http://schemas.microsoft.com/office/powerpoint/2010/main" val="27467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27996"/>
            <a:ext cx="9605635" cy="905157"/>
          </a:xfrm>
        </p:spPr>
        <p:txBody>
          <a:bodyPr/>
          <a:lstStyle/>
          <a:p>
            <a:r>
              <a:rPr lang="en-US" dirty="0"/>
              <a:t>U.S. Courts of Appeals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9526" y="798974"/>
            <a:ext cx="6531429" cy="5281192"/>
          </a:xfrm>
        </p:spPr>
        <p:txBody>
          <a:bodyPr>
            <a:normAutofit/>
          </a:bodyPr>
          <a:lstStyle/>
          <a:p>
            <a:r>
              <a:rPr lang="en-US" sz="3200" dirty="0"/>
              <a:t>After losing in district court, the party can appeal to the next level.</a:t>
            </a:r>
          </a:p>
          <a:p>
            <a:r>
              <a:rPr lang="en-US" sz="3200" dirty="0"/>
              <a:t>Courts of appeals have appellate jurisdiction.</a:t>
            </a:r>
          </a:p>
          <a:p>
            <a:r>
              <a:rPr lang="en-US" sz="3200" dirty="0"/>
              <a:t>There are 12 judicial circuits and each circuit has its own court of appeals.</a:t>
            </a:r>
          </a:p>
          <a:p>
            <a:r>
              <a:rPr lang="en-US" sz="3200" dirty="0"/>
              <a:t>AL is in the 11</a:t>
            </a:r>
            <a:r>
              <a:rPr lang="en-US" sz="3200" baseline="30000" dirty="0"/>
              <a:t>th</a:t>
            </a:r>
            <a:r>
              <a:rPr lang="en-US" sz="3200" dirty="0"/>
              <a:t> circuit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170" name="Picture 2" descr="Image result for federal district cour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864194"/>
            <a:ext cx="55695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9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5636"/>
            <a:ext cx="11922826" cy="5664530"/>
          </a:xfrm>
        </p:spPr>
        <p:txBody>
          <a:bodyPr>
            <a:normAutofit/>
          </a:bodyPr>
          <a:lstStyle/>
          <a:p>
            <a:r>
              <a:rPr lang="en-US" sz="3200" dirty="0"/>
              <a:t>6-28 judges in each court of appeals</a:t>
            </a:r>
          </a:p>
          <a:p>
            <a:r>
              <a:rPr lang="en-US" sz="3200" dirty="0"/>
              <a:t>Court of appeals do not hold trials</a:t>
            </a:r>
          </a:p>
          <a:p>
            <a:pPr lvl="1"/>
            <a:r>
              <a:rPr lang="en-US" sz="2800" dirty="0"/>
              <a:t>Panel of at least 3 judges decides on the case.</a:t>
            </a:r>
          </a:p>
          <a:p>
            <a:pPr lvl="1"/>
            <a:r>
              <a:rPr lang="en-US" sz="2800" dirty="0"/>
              <a:t>Do not decide whether the person is guilty or innocent.</a:t>
            </a:r>
          </a:p>
          <a:p>
            <a:pPr lvl="1"/>
            <a:r>
              <a:rPr lang="en-US" sz="2800" dirty="0"/>
              <a:t>Determine if the original trial was fair and if the law was interpreted correctly.</a:t>
            </a:r>
          </a:p>
          <a:p>
            <a:r>
              <a:rPr lang="en-US" sz="3200" dirty="0"/>
              <a:t>Judges reach their decision by a majority vote</a:t>
            </a:r>
          </a:p>
          <a:p>
            <a:r>
              <a:rPr lang="en-US" sz="3200" dirty="0"/>
              <a:t>Usually the final decision, however, cases can be appealed to 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72293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Supreme Court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016" y="1211284"/>
            <a:ext cx="7049984" cy="4845132"/>
          </a:xfrm>
        </p:spPr>
        <p:txBody>
          <a:bodyPr>
            <a:noAutofit/>
          </a:bodyPr>
          <a:lstStyle/>
          <a:p>
            <a:r>
              <a:rPr lang="en-US" sz="2800" dirty="0"/>
              <a:t>Highest court in the land is the Supreme Court.</a:t>
            </a:r>
          </a:p>
          <a:p>
            <a:r>
              <a:rPr lang="en-US" sz="2800" dirty="0"/>
              <a:t>There are nine justices</a:t>
            </a:r>
          </a:p>
          <a:p>
            <a:r>
              <a:rPr lang="en-US" sz="2800" dirty="0"/>
              <a:t>Supreme Court decision cannot be appealed</a:t>
            </a:r>
          </a:p>
          <a:p>
            <a:r>
              <a:rPr lang="en-US" sz="2800" dirty="0"/>
              <a:t>Has original jurisdiction in 3 types of cases</a:t>
            </a:r>
          </a:p>
          <a:p>
            <a:pPr lvl="1"/>
            <a:r>
              <a:rPr lang="en-US" sz="2800" dirty="0"/>
              <a:t>Tries cases involving diplomatic representatives of other countries, cases between the states, cases involving a state and the federal govt.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8194" name="Picture 2" descr="Image result for supreme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1" y="2195017"/>
            <a:ext cx="4428301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4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Judicial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64194"/>
            <a:ext cx="6612835" cy="420530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Judicial review allows courts to decide if a law is in agreement with the Constitution.</a:t>
            </a:r>
          </a:p>
          <a:p>
            <a:r>
              <a:rPr lang="en-US" sz="2800" dirty="0"/>
              <a:t>John Marshall established judicial review when he served as Supreme Court Justice from 1801-1835	</a:t>
            </a:r>
          </a:p>
          <a:p>
            <a:pPr lvl="1"/>
            <a:r>
              <a:rPr lang="en-US" sz="2600" dirty="0"/>
              <a:t>Not given in the Constitution</a:t>
            </a:r>
          </a:p>
          <a:p>
            <a:r>
              <a:rPr lang="en-US" sz="2800" i="1" dirty="0"/>
              <a:t>Marbury v. Madison</a:t>
            </a:r>
            <a:r>
              <a:rPr lang="en-US" sz="2800" dirty="0"/>
              <a:t> was the first case to used judicial review in 1803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9218" name="Picture 2" descr="Image result for marbury vs 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9" y="225234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Supreme Court Cases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4" y="1745673"/>
            <a:ext cx="8011886" cy="473825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More than 7,000 cases are filed with the Supreme Court each year.</a:t>
            </a:r>
          </a:p>
          <a:p>
            <a:pPr lvl="1"/>
            <a:r>
              <a:rPr lang="en-US" sz="2600" dirty="0"/>
              <a:t>Only hear 130-150</a:t>
            </a:r>
          </a:p>
          <a:p>
            <a:r>
              <a:rPr lang="en-US" sz="2800" dirty="0"/>
              <a:t>Court may remand a case to a lower court for a new trial</a:t>
            </a:r>
          </a:p>
          <a:p>
            <a:r>
              <a:rPr lang="en-US" sz="2800" dirty="0"/>
              <a:t>Supreme Court hears oral arguments.</a:t>
            </a:r>
          </a:p>
          <a:p>
            <a:pPr lvl="1"/>
            <a:r>
              <a:rPr lang="en-US" sz="2600" dirty="0"/>
              <a:t>Each lawyer has 30 minutes to present their case.</a:t>
            </a:r>
          </a:p>
          <a:p>
            <a:r>
              <a:rPr lang="en-US" sz="2800" dirty="0"/>
              <a:t>Justices then read written arguments and consider what the court said.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2" name="Picture 2" descr="Image result for supreme court c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9093"/>
            <a:ext cx="3217017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7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645"/>
            <a:ext cx="12077204" cy="5296394"/>
          </a:xfrm>
        </p:spPr>
        <p:txBody>
          <a:bodyPr>
            <a:noAutofit/>
          </a:bodyPr>
          <a:lstStyle/>
          <a:p>
            <a:r>
              <a:rPr lang="en-US" sz="2800" dirty="0"/>
              <a:t>Justices hold a private meeting to vote.</a:t>
            </a:r>
          </a:p>
          <a:p>
            <a:pPr lvl="1"/>
            <a:r>
              <a:rPr lang="en-US" sz="2800" dirty="0"/>
              <a:t>Decisions are reached by a simple majority.</a:t>
            </a:r>
          </a:p>
          <a:p>
            <a:r>
              <a:rPr lang="en-US" sz="2800" dirty="0"/>
              <a:t>Court delivers its opinion.</a:t>
            </a:r>
          </a:p>
          <a:p>
            <a:pPr lvl="1"/>
            <a:r>
              <a:rPr lang="en-US" sz="2800" dirty="0"/>
              <a:t>Explains reasoning behind decision.</a:t>
            </a:r>
          </a:p>
          <a:p>
            <a:r>
              <a:rPr lang="en-US" sz="2800" dirty="0"/>
              <a:t>Concurring opinions are if they agree with the decision but for different reasons</a:t>
            </a:r>
          </a:p>
          <a:p>
            <a:r>
              <a:rPr lang="en-US" sz="2800" dirty="0"/>
              <a:t>Dissenting opinions are for if they do not agree.</a:t>
            </a:r>
          </a:p>
          <a:p>
            <a:r>
              <a:rPr lang="en-US" sz="2800" dirty="0"/>
              <a:t>Congress decides the size of the Supreme Court</a:t>
            </a:r>
          </a:p>
          <a:p>
            <a:pPr lvl="1"/>
            <a:r>
              <a:rPr lang="en-US" sz="2800" dirty="0"/>
              <a:t>Set at 9 since 1869</a:t>
            </a:r>
          </a:p>
          <a:p>
            <a:r>
              <a:rPr lang="en-US" sz="2800" dirty="0"/>
              <a:t>Justices can be removed only by impeachment.</a:t>
            </a:r>
          </a:p>
        </p:txBody>
      </p:sp>
    </p:spTree>
    <p:extLst>
      <p:ext uri="{BB962C8B-B14F-4D97-AF65-F5344CB8AC3E}">
        <p14:creationId xmlns:p14="http://schemas.microsoft.com/office/powerpoint/2010/main" val="147893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Courts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26" y="2017342"/>
            <a:ext cx="6669974" cy="4062823"/>
          </a:xfrm>
        </p:spPr>
        <p:txBody>
          <a:bodyPr>
            <a:normAutofit/>
          </a:bodyPr>
          <a:lstStyle/>
          <a:p>
            <a:r>
              <a:rPr lang="en-US" sz="2800" dirty="0"/>
              <a:t>The executive branch appoints federal judges</a:t>
            </a:r>
          </a:p>
          <a:p>
            <a:r>
              <a:rPr lang="en-US" sz="2800" dirty="0"/>
              <a:t>Senate approves appointments.</a:t>
            </a:r>
          </a:p>
          <a:p>
            <a:r>
              <a:rPr lang="en-US" sz="2800" dirty="0"/>
              <a:t>Congress can rewrite laws that the Supreme Court finds unconstitutional.</a:t>
            </a:r>
          </a:p>
          <a:p>
            <a:r>
              <a:rPr lang="en-US" sz="2800" dirty="0"/>
              <a:t>Congress can amend the Constitution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11266" name="Picture 2" descr="Image result for supreme court checks and bal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864194"/>
            <a:ext cx="501019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6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Nation of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26" y="1864194"/>
            <a:ext cx="6875813" cy="4299100"/>
          </a:xfrm>
        </p:spPr>
        <p:txBody>
          <a:bodyPr>
            <a:noAutofit/>
          </a:bodyPr>
          <a:lstStyle/>
          <a:p>
            <a:r>
              <a:rPr lang="en-US" sz="3200" dirty="0"/>
              <a:t>Two categories of laws</a:t>
            </a:r>
          </a:p>
          <a:p>
            <a:pPr lvl="1"/>
            <a:r>
              <a:rPr lang="en-US" sz="2800" dirty="0"/>
              <a:t>Criminal – conduct of people</a:t>
            </a:r>
          </a:p>
          <a:p>
            <a:pPr lvl="1"/>
            <a:r>
              <a:rPr lang="en-US" sz="2800" dirty="0"/>
              <a:t>Civil – disputes between people</a:t>
            </a:r>
          </a:p>
          <a:p>
            <a:r>
              <a:rPr lang="en-US" sz="3200" dirty="0"/>
              <a:t>Criminal laws protect society as a whole.</a:t>
            </a:r>
          </a:p>
          <a:p>
            <a:r>
              <a:rPr lang="en-US" sz="3200" dirty="0"/>
              <a:t>Civil law is if you cannot settle a dispute with someone privately.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 result for criminal and civil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0" y="1050762"/>
            <a:ext cx="4808310" cy="51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4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244196"/>
            <a:ext cx="9605635" cy="608275"/>
          </a:xfrm>
        </p:spPr>
        <p:txBody>
          <a:bodyPr/>
          <a:lstStyle/>
          <a:p>
            <a:r>
              <a:rPr lang="en-US" dirty="0"/>
              <a:t>Sources of Law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128" y="798973"/>
            <a:ext cx="8410872" cy="5340571"/>
          </a:xfrm>
        </p:spPr>
        <p:txBody>
          <a:bodyPr>
            <a:noAutofit/>
          </a:bodyPr>
          <a:lstStyle/>
          <a:p>
            <a:r>
              <a:rPr lang="en-US" sz="3200" b="1" dirty="0"/>
              <a:t>4 Sources of law</a:t>
            </a:r>
          </a:p>
          <a:p>
            <a:pPr lvl="1"/>
            <a:r>
              <a:rPr lang="en-US" sz="2800" b="1" dirty="0"/>
              <a:t>Statutory, common, administrative, and constitutional</a:t>
            </a:r>
          </a:p>
          <a:p>
            <a:r>
              <a:rPr lang="en-US" sz="3200" b="1" dirty="0"/>
              <a:t>Statutory Law</a:t>
            </a:r>
          </a:p>
          <a:p>
            <a:pPr lvl="1"/>
            <a:r>
              <a:rPr lang="en-US" sz="2800" b="1" dirty="0"/>
              <a:t>Laws passed by lawmaking bodies are statutes</a:t>
            </a:r>
          </a:p>
          <a:p>
            <a:pPr lvl="1"/>
            <a:r>
              <a:rPr lang="en-US" sz="2800" b="1" dirty="0"/>
              <a:t>Represents majority rule – what majority of citizens believe to be right or wrong</a:t>
            </a:r>
          </a:p>
          <a:p>
            <a:pPr lvl="1"/>
            <a:r>
              <a:rPr lang="en-US" sz="2800" b="1" dirty="0"/>
              <a:t>The law can adapt to the country’s needs.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2052" name="Picture 4" descr="Image result for statutory law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1" y="1864194"/>
            <a:ext cx="2708959" cy="20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atutory law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5" y="3887639"/>
            <a:ext cx="3394322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3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7433952" cy="6246422"/>
          </a:xfrm>
        </p:spPr>
        <p:txBody>
          <a:bodyPr>
            <a:normAutofit/>
          </a:bodyPr>
          <a:lstStyle/>
          <a:p>
            <a:r>
              <a:rPr lang="en-US" sz="3600" b="1" dirty="0"/>
              <a:t>Common Law</a:t>
            </a:r>
          </a:p>
          <a:p>
            <a:pPr lvl="1"/>
            <a:r>
              <a:rPr lang="en-US" sz="3200" b="1" dirty="0"/>
              <a:t>Judges decisions that rely on common sense and previous cases.</a:t>
            </a:r>
          </a:p>
          <a:p>
            <a:pPr lvl="1"/>
            <a:r>
              <a:rPr lang="en-US" sz="3200" b="1" dirty="0"/>
              <a:t>Judges might follow the same precedent when considering cases</a:t>
            </a:r>
          </a:p>
          <a:p>
            <a:r>
              <a:rPr lang="en-US" sz="3600" b="1" dirty="0"/>
              <a:t>Administrative Law</a:t>
            </a:r>
          </a:p>
          <a:p>
            <a:pPr lvl="1"/>
            <a:r>
              <a:rPr lang="en-US" sz="3200" b="1" dirty="0"/>
              <a:t>Created by govt agencies</a:t>
            </a:r>
          </a:p>
          <a:p>
            <a:pPr lvl="1"/>
            <a:r>
              <a:rPr lang="en-US" sz="3200" b="1" dirty="0"/>
              <a:t>Covers health, safety, education, &amp; banking</a:t>
            </a:r>
          </a:p>
        </p:txBody>
      </p:sp>
      <p:pic>
        <p:nvPicPr>
          <p:cNvPr id="3074" name="Picture 2" descr="Image result for common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52" y="1740731"/>
            <a:ext cx="450866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0784" y="296882"/>
            <a:ext cx="6361215" cy="5818909"/>
          </a:xfrm>
        </p:spPr>
        <p:txBody>
          <a:bodyPr>
            <a:normAutofit/>
          </a:bodyPr>
          <a:lstStyle/>
          <a:p>
            <a:r>
              <a:rPr lang="en-US" sz="4000" dirty="0"/>
              <a:t>Constitutional Law</a:t>
            </a:r>
          </a:p>
          <a:p>
            <a:pPr lvl="1"/>
            <a:r>
              <a:rPr lang="en-US" sz="3600" dirty="0"/>
              <a:t>Constitution is the supreme law of the land.</a:t>
            </a:r>
          </a:p>
          <a:p>
            <a:pPr lvl="1"/>
            <a:r>
              <a:rPr lang="en-US" sz="3600" dirty="0"/>
              <a:t>This type of law is based on the Constitution and the Supreme Court’s decisions interpreting the Constitution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AutoShape 2" descr="Image result for constitutional law"/>
          <p:cNvSpPr>
            <a:spLocks noChangeAspect="1" noChangeArrowheads="1"/>
          </p:cNvSpPr>
          <p:nvPr/>
        </p:nvSpPr>
        <p:spPr bwMode="auto">
          <a:xfrm>
            <a:off x="155575" y="-1119188"/>
            <a:ext cx="69913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Image result for constitutional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4019"/>
            <a:ext cx="5675209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6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6" y="139872"/>
            <a:ext cx="9605635" cy="762654"/>
          </a:xfrm>
        </p:spPr>
        <p:txBody>
          <a:bodyPr/>
          <a:lstStyle/>
          <a:p>
            <a:r>
              <a:rPr lang="en-US" dirty="0"/>
              <a:t>Roles of the Courts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813" y="902526"/>
            <a:ext cx="11578442" cy="5213266"/>
          </a:xfrm>
        </p:spPr>
        <p:txBody>
          <a:bodyPr>
            <a:normAutofit/>
          </a:bodyPr>
          <a:lstStyle/>
          <a:p>
            <a:r>
              <a:rPr lang="en-US" sz="3600" dirty="0"/>
              <a:t>Courts use the four sources of laws to settle disputes.</a:t>
            </a:r>
          </a:p>
          <a:p>
            <a:r>
              <a:rPr lang="en-US" sz="3600" dirty="0"/>
              <a:t>In criminal cases the dispute is against society and people</a:t>
            </a:r>
          </a:p>
          <a:p>
            <a:r>
              <a:rPr lang="en-US" sz="3600" dirty="0"/>
              <a:t>In civil cases the dispute is between 2 people.</a:t>
            </a:r>
          </a:p>
          <a:p>
            <a:r>
              <a:rPr lang="en-US" sz="3600" dirty="0"/>
              <a:t>In criminal cases the person accused is innocent until proven guilty.</a:t>
            </a:r>
          </a:p>
          <a:p>
            <a:pPr lvl="1"/>
            <a:r>
              <a:rPr lang="en-US" sz="3200" dirty="0"/>
              <a:t>Also, they have the right to an attorney, the right to confront the accuser, and the right to a jury trial.</a:t>
            </a:r>
          </a:p>
        </p:txBody>
      </p:sp>
    </p:spTree>
    <p:extLst>
      <p:ext uri="{BB962C8B-B14F-4D97-AF65-F5344CB8AC3E}">
        <p14:creationId xmlns:p14="http://schemas.microsoft.com/office/powerpoint/2010/main" val="385361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the person is convicted of a crime, they can appeal the decision.</a:t>
            </a:r>
          </a:p>
          <a:p>
            <a:r>
              <a:rPr lang="en-US" sz="4000" dirty="0"/>
              <a:t>A review of a decision helps to ensure that cases are decided fairly.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2822"/>
            <a:ext cx="10491204" cy="1059305"/>
          </a:xfrm>
        </p:spPr>
        <p:txBody>
          <a:bodyPr>
            <a:normAutofit/>
          </a:bodyPr>
          <a:lstStyle/>
          <a:p>
            <a:r>
              <a:rPr lang="en-US" sz="4000" dirty="0"/>
              <a:t>U.S. District Courts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61901"/>
            <a:ext cx="7422078" cy="5153891"/>
          </a:xfrm>
        </p:spPr>
        <p:txBody>
          <a:bodyPr>
            <a:normAutofit/>
          </a:bodyPr>
          <a:lstStyle/>
          <a:p>
            <a:r>
              <a:rPr lang="en-US" sz="3200" dirty="0"/>
              <a:t>Article III sets up the court system</a:t>
            </a:r>
          </a:p>
          <a:p>
            <a:r>
              <a:rPr lang="en-US" sz="3200" dirty="0"/>
              <a:t>3 levels of federal courts (district, appeals, Supreme)</a:t>
            </a:r>
          </a:p>
          <a:p>
            <a:r>
              <a:rPr lang="en-US" sz="3200" dirty="0"/>
              <a:t>Each court has a different jurisdiction</a:t>
            </a:r>
          </a:p>
          <a:p>
            <a:r>
              <a:rPr lang="en-US" sz="3200" dirty="0"/>
              <a:t>Two types of jurisdictions</a:t>
            </a:r>
          </a:p>
          <a:p>
            <a:pPr lvl="1"/>
            <a:r>
              <a:rPr lang="en-US" sz="2800" dirty="0"/>
              <a:t>Original and appellate</a:t>
            </a:r>
          </a:p>
        </p:txBody>
      </p:sp>
      <p:pic>
        <p:nvPicPr>
          <p:cNvPr id="5122" name="Picture 2" descr="Image result for 3 levels of federal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475013"/>
            <a:ext cx="4461164" cy="59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6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82" y="391886"/>
            <a:ext cx="6456218" cy="555765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District courts are the lowest level</a:t>
            </a:r>
          </a:p>
          <a:p>
            <a:r>
              <a:rPr lang="en-US" sz="3600" dirty="0"/>
              <a:t>They have original jurisdiction</a:t>
            </a:r>
          </a:p>
          <a:p>
            <a:r>
              <a:rPr lang="en-US" sz="3600" dirty="0"/>
              <a:t>The only federal court in which jury trials are held.</a:t>
            </a:r>
          </a:p>
          <a:p>
            <a:r>
              <a:rPr lang="en-US" sz="3600" dirty="0"/>
              <a:t>There is at least one district court in each state.</a:t>
            </a:r>
          </a:p>
          <a:p>
            <a:r>
              <a:rPr lang="en-US" sz="3600" dirty="0"/>
              <a:t>94 total district courts.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148" name="Picture 4" descr="Image result for tuscaloosa county federal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" y="849339"/>
            <a:ext cx="4712681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lnb.uscourts.gov/sites/default/files/media/westerncount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349728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7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3015</TotalTime>
  <Words>754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Gallery</vt:lpstr>
      <vt:lpstr>Judicial Branch</vt:lpstr>
      <vt:lpstr>A Nation of Laws</vt:lpstr>
      <vt:lpstr>Sources of Law</vt:lpstr>
      <vt:lpstr>PowerPoint Presentation</vt:lpstr>
      <vt:lpstr>PowerPoint Presentation</vt:lpstr>
      <vt:lpstr>Roles of the Courts</vt:lpstr>
      <vt:lpstr>PowerPoint Presentation</vt:lpstr>
      <vt:lpstr>U.S. District Courts</vt:lpstr>
      <vt:lpstr>PowerPoint Presentation</vt:lpstr>
      <vt:lpstr>PowerPoint Presentation</vt:lpstr>
      <vt:lpstr>U.S. Courts of Appeals</vt:lpstr>
      <vt:lpstr>PowerPoint Presentation</vt:lpstr>
      <vt:lpstr>U.S. Supreme Court</vt:lpstr>
      <vt:lpstr>The Power of Judicial Review</vt:lpstr>
      <vt:lpstr>Supreme Court Cases</vt:lpstr>
      <vt:lpstr>PowerPoint Presentation</vt:lpstr>
      <vt:lpstr>Checking the Courts Power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Judicial Branch</dc:title>
  <dc:creator>Kortney Tate</dc:creator>
  <cp:lastModifiedBy>Rachel Patterson</cp:lastModifiedBy>
  <cp:revision>29</cp:revision>
  <cp:lastPrinted>2017-11-06T20:00:19Z</cp:lastPrinted>
  <dcterms:created xsi:type="dcterms:W3CDTF">2016-09-21T01:39:07Z</dcterms:created>
  <dcterms:modified xsi:type="dcterms:W3CDTF">2018-12-13T16:10:50Z</dcterms:modified>
</cp:coreProperties>
</file>